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80" r:id="rId5"/>
    <p:sldId id="262" r:id="rId6"/>
    <p:sldId id="267" r:id="rId7"/>
    <p:sldId id="270" r:id="rId8"/>
    <p:sldId id="278" r:id="rId9"/>
    <p:sldId id="263"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93361F-4A28-A69F-D499-3744F4C3ADB6}" name="Andrew Shelling" initials="AS" userId="S::ashe036@uoa.auckland.ac.nz::b8c0072b-ef54-414b-8a78-19f38ea68ea5" providerId="AD"/>
  <p188:author id="{8C08C541-5C53-BC3B-E7EB-82FA3AB86994}" name="Leesa Russell" initials="LR" userId="S::lrow008@UoA.auckland.ac.nz::60abff80-dd56-4555-9593-9df05452e50c" providerId="AD"/>
  <p188:author id="{C62C254D-98DB-AFAF-90D4-B4E8A76FC7C7}" name="Megan Putterill" initials="MP" userId="S::mput006@uoa.auckland.ac.nz::ad065ddc-d559-499d-b449-1844059bcc5b" providerId="AD"/>
  <p188:author id="{25C3B8E6-5768-9E7B-F2D1-F018625B8585}" name="George Laking" initials="GL" userId="S::glak003@uoa.auckland.ac.nz::4d8d6e3c-a0c5-44c5-a7de-d81d461d73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sa Russell" initials="LR" lastIdx="1" clrIdx="0">
    <p:extLst>
      <p:ext uri="{19B8F6BF-5375-455C-9EA6-DF929625EA0E}">
        <p15:presenceInfo xmlns:p15="http://schemas.microsoft.com/office/powerpoint/2012/main" userId="S::lrow008@UoA.auckland.ac.nz::60abff80-dd56-4555-9593-9df05452e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4" y="1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736B4-D553-4A63-B7FB-B16261908ADF}" type="datetimeFigureOut">
              <a:rPr lang="en-NZ" smtClean="0"/>
              <a:t>9/08/2022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8A6FC-E938-4A31-A11E-C26DB5DFB9AE}" type="slidenum">
              <a:rPr lang="en-NZ" smtClean="0"/>
              <a:t>‹#›</a:t>
            </a:fld>
            <a:endParaRPr lang="en-NZ"/>
          </a:p>
        </p:txBody>
      </p:sp>
    </p:spTree>
    <p:extLst>
      <p:ext uri="{BB962C8B-B14F-4D97-AF65-F5344CB8AC3E}">
        <p14:creationId xmlns:p14="http://schemas.microsoft.com/office/powerpoint/2010/main" val="20369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Mission statement</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Te Aka Mātauranga Matepukupuku</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Cancer affects us all and is one of the most important diseases in our society. Most of us will get cancer in our lifetime. We want to die with cancer and not because of it.</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The Centre for Cancer Research can make a difference, and we believe that excellent life-saving research done in New Zealand is necessary and important to address one of humanities greatest challenges. Continuing to import western cancer medicine is only going to enhance inequities.</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By joining together over 300 of Auckland University’s cancer researchers, we can show national leadership to focus the ambitious transdisciplinary research to drive better outcomes. With time, we will join with the rest of the University, our community partners such as the health system, </a:t>
            </a:r>
            <a:r>
              <a:rPr lang="en-US" sz="1800" err="1">
                <a:effectLst/>
                <a:latin typeface="Calibri" panose="020F0502020204030204" pitchFamily="34" charset="0"/>
                <a:ea typeface="Calibri" panose="020F0502020204030204" pitchFamily="34" charset="0"/>
                <a:cs typeface="Times New Roman" panose="02020603050405020304" pitchFamily="18" charset="0"/>
              </a:rPr>
              <a:t>Maori</a:t>
            </a:r>
            <a:r>
              <a:rPr lang="en-US" sz="1800">
                <a:effectLst/>
                <a:latin typeface="Calibri" panose="020F0502020204030204" pitchFamily="34" charset="0"/>
                <a:ea typeface="Calibri" panose="020F0502020204030204" pitchFamily="34" charset="0"/>
                <a:cs typeface="Times New Roman" panose="02020603050405020304" pitchFamily="18" charset="0"/>
              </a:rPr>
              <a:t> and Pacific partners, and have an impact within our community.</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We want to break down silos within Cancer Research that have developed over the years.</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We want to focus on the patient and whanau journey and ensure that we cover the understanding, care, prevention, and treatment of cancer in New Zealand, and we have the broad transdisciplinary team that can do that.</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We want to increase equity to a range of groups, but especially to our </a:t>
            </a:r>
            <a:r>
              <a:rPr lang="en-US" sz="1800" err="1">
                <a:effectLst/>
                <a:latin typeface="Calibri" panose="020F0502020204030204" pitchFamily="34" charset="0"/>
                <a:ea typeface="Calibri" panose="020F0502020204030204" pitchFamily="34" charset="0"/>
                <a:cs typeface="Times New Roman" panose="02020603050405020304" pitchFamily="18" charset="0"/>
              </a:rPr>
              <a:t>Maori</a:t>
            </a:r>
            <a:r>
              <a:rPr lang="en-US" sz="1800">
                <a:effectLst/>
                <a:latin typeface="Calibri" panose="020F0502020204030204" pitchFamily="34" charset="0"/>
                <a:ea typeface="Calibri" panose="020F0502020204030204" pitchFamily="34" charset="0"/>
                <a:cs typeface="Times New Roman" panose="02020603050405020304" pitchFamily="18" charset="0"/>
              </a:rPr>
              <a:t> and Pacific whanau who do disproportionately worse at all levels for cancer outcomes. We are actively building strong </a:t>
            </a:r>
            <a:r>
              <a:rPr lang="en-US" sz="1800" err="1">
                <a:effectLst/>
                <a:latin typeface="Calibri" panose="020F0502020204030204" pitchFamily="34" charset="0"/>
                <a:ea typeface="Calibri" panose="020F0502020204030204" pitchFamily="34" charset="0"/>
                <a:cs typeface="Times New Roman" panose="02020603050405020304" pitchFamily="18" charset="0"/>
              </a:rPr>
              <a:t>Maori</a:t>
            </a:r>
            <a:r>
              <a:rPr lang="en-US" sz="1800">
                <a:effectLst/>
                <a:latin typeface="Calibri" panose="020F0502020204030204" pitchFamily="34" charset="0"/>
                <a:ea typeface="Calibri" panose="020F0502020204030204" pitchFamily="34" charset="0"/>
                <a:cs typeface="Times New Roman" panose="02020603050405020304" pitchFamily="18" charset="0"/>
              </a:rPr>
              <a:t> and Pacific partnerships.</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We want to build and nurture a strong cancer workforce going into the future, especially a pipeline of </a:t>
            </a:r>
            <a:r>
              <a:rPr lang="en-US" sz="1800" err="1">
                <a:effectLst/>
                <a:latin typeface="Calibri" panose="020F0502020204030204" pitchFamily="34" charset="0"/>
                <a:ea typeface="Calibri" panose="020F0502020204030204" pitchFamily="34" charset="0"/>
                <a:cs typeface="Times New Roman" panose="02020603050405020304" pitchFamily="18" charset="0"/>
              </a:rPr>
              <a:t>Maori</a:t>
            </a:r>
            <a:r>
              <a:rPr lang="en-US" sz="1800">
                <a:effectLst/>
                <a:latin typeface="Calibri" panose="020F0502020204030204" pitchFamily="34" charset="0"/>
                <a:ea typeface="Calibri" panose="020F0502020204030204" pitchFamily="34" charset="0"/>
                <a:cs typeface="Times New Roman" panose="02020603050405020304" pitchFamily="18" charset="0"/>
              </a:rPr>
              <a:t> and Pacific researchers that can lead indigenous cancer research into the future.</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endParaRPr lang="en-NZ"/>
          </a:p>
        </p:txBody>
      </p:sp>
      <p:sp>
        <p:nvSpPr>
          <p:cNvPr id="4" name="Slide Number Placeholder 3"/>
          <p:cNvSpPr>
            <a:spLocks noGrp="1"/>
          </p:cNvSpPr>
          <p:nvPr>
            <p:ph type="sldNum" sz="quarter" idx="5"/>
          </p:nvPr>
        </p:nvSpPr>
        <p:spPr/>
        <p:txBody>
          <a:bodyPr/>
          <a:lstStyle/>
          <a:p>
            <a:fld id="{4B48A6FC-E938-4A31-A11E-C26DB5DFB9AE}" type="slidenum">
              <a:rPr lang="en-NZ" smtClean="0"/>
              <a:t>3</a:t>
            </a:fld>
            <a:endParaRPr lang="en-NZ"/>
          </a:p>
        </p:txBody>
      </p:sp>
    </p:spTree>
    <p:extLst>
      <p:ext uri="{BB962C8B-B14F-4D97-AF65-F5344CB8AC3E}">
        <p14:creationId xmlns:p14="http://schemas.microsoft.com/office/powerpoint/2010/main" val="320176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B48A6FC-E938-4A31-A11E-C26DB5DFB9AE}" type="slidenum">
              <a:rPr lang="en-NZ" smtClean="0"/>
              <a:t>4</a:t>
            </a:fld>
            <a:endParaRPr lang="en-NZ"/>
          </a:p>
        </p:txBody>
      </p:sp>
    </p:spTree>
    <p:extLst>
      <p:ext uri="{BB962C8B-B14F-4D97-AF65-F5344CB8AC3E}">
        <p14:creationId xmlns:p14="http://schemas.microsoft.com/office/powerpoint/2010/main" val="158173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a:solidFill>
                  <a:srgbClr val="000000"/>
                </a:solidFill>
                <a:effectLst/>
                <a:latin typeface="Calibri" panose="020F0502020204030204" pitchFamily="34" charset="0"/>
              </a:rPr>
              <a:t>KEY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Cancer is the number one cause of mortality in Aotearoa New Zealand.  </a:t>
            </a:r>
          </a:p>
          <a:p>
            <a:pPr marL="285750" indent="-285750">
              <a:buFont typeface="Arial" panose="020B0604020202020204" pitchFamily="34" charset="0"/>
              <a:buChar char="•"/>
            </a:pPr>
            <a:r>
              <a:rPr lang="en-US" sz="1200" b="0" i="0" err="1">
                <a:solidFill>
                  <a:srgbClr val="000000"/>
                </a:solidFill>
                <a:effectLst/>
                <a:latin typeface="Calibri" panose="020F0502020204030204" pitchFamily="34" charset="0"/>
              </a:rPr>
              <a:t>Tāngata</a:t>
            </a:r>
            <a:r>
              <a:rPr lang="en-US" sz="1200" b="0" i="0">
                <a:solidFill>
                  <a:srgbClr val="000000"/>
                </a:solidFill>
                <a:effectLst/>
                <a:latin typeface="Calibri" panose="020F0502020204030204" pitchFamily="34" charset="0"/>
              </a:rPr>
              <a:t> Māori are disproportionately and unjustly affected by cancer.  </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The effects on people, whanau and communities are traumatic and far reaching.</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Cancer research in Aotearoa New Zealand is increasingly diverse in range and scope.  </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Without underpinning scholarship, cancer research risks becoming siloed, disjointed, and unable to support excellence and equity of health outcomes. </a:t>
            </a:r>
          </a:p>
          <a:p>
            <a:pPr marL="0" indent="0">
              <a:buFont typeface="Arial" panose="020B0604020202020204" pitchFamily="34" charset="0"/>
              <a:buNone/>
            </a:pPr>
            <a:r>
              <a:rPr lang="en-US" sz="1200" b="0" i="0">
                <a:solidFill>
                  <a:srgbClr val="000000"/>
                </a:solidFill>
                <a:effectLst/>
                <a:latin typeface="Calibri" panose="020F0502020204030204" pitchFamily="34" charset="0"/>
              </a:rPr>
              <a:t>NATURAL</a:t>
            </a:r>
            <a:r>
              <a:rPr lang="en-US" sz="1200" b="0" i="0" baseline="0">
                <a:solidFill>
                  <a:srgbClr val="000000"/>
                </a:solidFill>
                <a:effectLst/>
                <a:latin typeface="Calibri" panose="020F0502020204030204" pitchFamily="34" charset="0"/>
              </a:rPr>
              <a:t> HOME</a:t>
            </a:r>
          </a:p>
          <a:p>
            <a:pPr marL="0" indent="0">
              <a:buFont typeface="Arial" panose="020B0604020202020204" pitchFamily="34" charset="0"/>
              <a:buNone/>
            </a:pPr>
            <a:r>
              <a:rPr lang="en-US" sz="1200" b="0" i="0">
                <a:solidFill>
                  <a:srgbClr val="000000"/>
                </a:solidFill>
                <a:effectLst/>
                <a:latin typeface="Calibri" panose="020F0502020204030204" pitchFamily="34" charset="0"/>
              </a:rPr>
              <a:t> We will feed </a:t>
            </a:r>
            <a:r>
              <a:rPr lang="en-US" sz="1200" b="0" i="0" err="1">
                <a:solidFill>
                  <a:srgbClr val="000000"/>
                </a:solidFill>
                <a:effectLst/>
                <a:latin typeface="Calibri" panose="020F0502020204030204" pitchFamily="34" charset="0"/>
              </a:rPr>
              <a:t>Maori</a:t>
            </a:r>
            <a:r>
              <a:rPr lang="en-US" sz="1200" b="0" i="0">
                <a:solidFill>
                  <a:srgbClr val="000000"/>
                </a:solidFill>
                <a:effectLst/>
                <a:latin typeface="Calibri" panose="020F0502020204030204" pitchFamily="34" charset="0"/>
              </a:rPr>
              <a:t> and Pacific community engagement back into th</a:t>
            </a:r>
            <a:r>
              <a:rPr lang="en-US" sz="1200">
                <a:solidFill>
                  <a:srgbClr val="000000"/>
                </a:solidFill>
                <a:latin typeface="Calibri" panose="020F0502020204030204" pitchFamily="34" charset="0"/>
              </a:rPr>
              <a:t>e research ecosystem. </a:t>
            </a:r>
            <a:r>
              <a:rPr lang="en-US" sz="1200" b="0" i="0">
                <a:solidFill>
                  <a:srgbClr val="000000"/>
                </a:solidFill>
                <a:effectLst/>
                <a:latin typeface="Calibri" panose="020F0502020204030204" pitchFamily="34" charset="0"/>
              </a:rPr>
              <a:t>It will make audible the voice of </a:t>
            </a:r>
            <a:r>
              <a:rPr lang="en-US" sz="1200" b="0" i="0" err="1">
                <a:solidFill>
                  <a:srgbClr val="000000"/>
                </a:solidFill>
                <a:effectLst/>
                <a:latin typeface="Calibri" panose="020F0502020204030204" pitchFamily="34" charset="0"/>
              </a:rPr>
              <a:t>whānau</a:t>
            </a:r>
            <a:r>
              <a:rPr lang="en-US" sz="1200" b="0" i="0">
                <a:solidFill>
                  <a:srgbClr val="000000"/>
                </a:solidFill>
                <a:effectLst/>
                <a:latin typeface="Calibri" panose="020F0502020204030204" pitchFamily="34" charset="0"/>
              </a:rPr>
              <a:t> and community affected by cancer.  </a:t>
            </a:r>
          </a:p>
          <a:p>
            <a:pPr marL="0" indent="0">
              <a:buFont typeface="Arial" panose="020B0604020202020204" pitchFamily="34" charset="0"/>
              <a:buNone/>
            </a:pPr>
            <a:r>
              <a:rPr lang="en-US" sz="1200" b="0" i="0">
                <a:solidFill>
                  <a:srgbClr val="000000"/>
                </a:solidFill>
                <a:effectLst/>
                <a:latin typeface="Calibri" panose="020F0502020204030204" pitchFamily="34" charset="0"/>
              </a:rPr>
              <a:t>BRIDGING/JOINING/UNIFYING</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It will develop strategic community partnerships resulting in initiatives and projects which benefit partners</a:t>
            </a:r>
          </a:p>
          <a:p>
            <a:pPr marL="285750" indent="-285750">
              <a:buFont typeface="Arial" panose="020B0604020202020204" pitchFamily="34" charset="0"/>
              <a:buChar char="•"/>
            </a:pPr>
            <a:r>
              <a:rPr lang="en-US" sz="1200">
                <a:solidFill>
                  <a:srgbClr val="000000"/>
                </a:solidFill>
                <a:latin typeface="Calibri" panose="020F0502020204030204" pitchFamily="34" charset="0"/>
              </a:rPr>
              <a:t>It will have co-led governance, seeking NZ unique issues and problems to solve</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It will unify the cancer research capacity of the University of Auckland and affiliates</a:t>
            </a:r>
            <a:r>
              <a:rPr lang="en-US" sz="1200">
                <a:solidFill>
                  <a:srgbClr val="000000"/>
                </a:solidFill>
                <a:latin typeface="Calibri" panose="020F0502020204030204" pitchFamily="34" charset="0"/>
              </a:rPr>
              <a:t> and bridge disciplines with a joint goal of socially relevant work, seeking improved health outcomes and equity.</a:t>
            </a:r>
            <a:endParaRPr lang="en-US" sz="1200" b="0" i="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It will develop strategic community partnerships resulting in initiatives and projects which benefit partners</a:t>
            </a:r>
          </a:p>
          <a:p>
            <a:pPr marL="285750" indent="-285750">
              <a:buFont typeface="Arial" panose="020B0604020202020204" pitchFamily="34" charset="0"/>
              <a:buChar char="•"/>
            </a:pPr>
            <a:r>
              <a:rPr lang="en-US" sz="1200">
                <a:solidFill>
                  <a:srgbClr val="000000"/>
                </a:solidFill>
                <a:latin typeface="Calibri" panose="020F0502020204030204" pitchFamily="34" charset="0"/>
              </a:rPr>
              <a:t>It will have co-led governance, seeking NZ unique issues and problems to solve</a:t>
            </a:r>
          </a:p>
          <a:p>
            <a:pPr marL="285750" indent="-285750">
              <a:buFont typeface="Arial" panose="020B0604020202020204" pitchFamily="34" charset="0"/>
              <a:buChar char="•"/>
            </a:pPr>
            <a:endParaRPr lang="en-US" sz="1200">
              <a:solidFill>
                <a:srgbClr val="000000"/>
              </a:solidFill>
              <a:latin typeface="Calibri" panose="020F0502020204030204" pitchFamily="34" charset="0"/>
            </a:endParaRPr>
          </a:p>
          <a:p>
            <a:pPr marL="0" indent="0">
              <a:buFont typeface="Arial" panose="020B0604020202020204" pitchFamily="34" charset="0"/>
              <a:buNone/>
            </a:pPr>
            <a:endParaRPr lang="en-NZ"/>
          </a:p>
        </p:txBody>
      </p:sp>
      <p:sp>
        <p:nvSpPr>
          <p:cNvPr id="4" name="Slide Number Placeholder 3"/>
          <p:cNvSpPr>
            <a:spLocks noGrp="1"/>
          </p:cNvSpPr>
          <p:nvPr>
            <p:ph type="sldNum" sz="quarter" idx="5"/>
          </p:nvPr>
        </p:nvSpPr>
        <p:spPr/>
        <p:txBody>
          <a:bodyPr/>
          <a:lstStyle/>
          <a:p>
            <a:fld id="{4B48A6FC-E938-4A31-A11E-C26DB5DFB9AE}" type="slidenum">
              <a:rPr lang="en-NZ" smtClean="0"/>
              <a:t>5</a:t>
            </a:fld>
            <a:endParaRPr lang="en-NZ"/>
          </a:p>
        </p:txBody>
      </p:sp>
    </p:spTree>
    <p:extLst>
      <p:ext uri="{BB962C8B-B14F-4D97-AF65-F5344CB8AC3E}">
        <p14:creationId xmlns:p14="http://schemas.microsoft.com/office/powerpoint/2010/main" val="106292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a:solidFill>
                  <a:srgbClr val="000000"/>
                </a:solidFill>
                <a:effectLst/>
                <a:latin typeface="Calibri" panose="020F0502020204030204" pitchFamily="34" charset="0"/>
              </a:rPr>
              <a:t>KEY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Cancer is the number one cause of mortality in Aotearoa New Zealand.  </a:t>
            </a:r>
          </a:p>
          <a:p>
            <a:pPr marL="285750" indent="-285750">
              <a:buFont typeface="Arial" panose="020B0604020202020204" pitchFamily="34" charset="0"/>
              <a:buChar char="•"/>
            </a:pPr>
            <a:r>
              <a:rPr lang="en-US" sz="1200" b="0" i="0" err="1">
                <a:solidFill>
                  <a:srgbClr val="000000"/>
                </a:solidFill>
                <a:effectLst/>
                <a:latin typeface="Calibri" panose="020F0502020204030204" pitchFamily="34" charset="0"/>
              </a:rPr>
              <a:t>Tāngata</a:t>
            </a:r>
            <a:r>
              <a:rPr lang="en-US" sz="1200" b="0" i="0">
                <a:solidFill>
                  <a:srgbClr val="000000"/>
                </a:solidFill>
                <a:effectLst/>
                <a:latin typeface="Calibri" panose="020F0502020204030204" pitchFamily="34" charset="0"/>
              </a:rPr>
              <a:t> Māori are disproportionately and unjustly affected by cancer.  </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The effects on people, whanau and communities are traumatic and far reaching.</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Cancer research in Aotearoa New Zealand is increasingly diverse in range and scope.  </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Without underpinning scholarship, cancer research risks becoming siloed, disjointed, and unable to support excellence and equity of health outcomes. </a:t>
            </a:r>
          </a:p>
          <a:p>
            <a:pPr marL="0" indent="0">
              <a:buFont typeface="Arial" panose="020B0604020202020204" pitchFamily="34" charset="0"/>
              <a:buNone/>
            </a:pPr>
            <a:r>
              <a:rPr lang="en-US" sz="1200" b="0" i="0">
                <a:solidFill>
                  <a:srgbClr val="000000"/>
                </a:solidFill>
                <a:effectLst/>
                <a:latin typeface="Calibri" panose="020F0502020204030204" pitchFamily="34" charset="0"/>
              </a:rPr>
              <a:t>NATURAL</a:t>
            </a:r>
            <a:r>
              <a:rPr lang="en-US" sz="1200" b="0" i="0" baseline="0">
                <a:solidFill>
                  <a:srgbClr val="000000"/>
                </a:solidFill>
                <a:effectLst/>
                <a:latin typeface="Calibri" panose="020F0502020204030204" pitchFamily="34" charset="0"/>
              </a:rPr>
              <a:t> HOME</a:t>
            </a:r>
          </a:p>
          <a:p>
            <a:pPr marL="0" indent="0">
              <a:buFont typeface="Arial" panose="020B0604020202020204" pitchFamily="34" charset="0"/>
              <a:buNone/>
            </a:pPr>
            <a:r>
              <a:rPr lang="en-US" sz="1200" b="0" i="0">
                <a:solidFill>
                  <a:srgbClr val="000000"/>
                </a:solidFill>
                <a:effectLst/>
                <a:latin typeface="Calibri" panose="020F0502020204030204" pitchFamily="34" charset="0"/>
              </a:rPr>
              <a:t> We will feed </a:t>
            </a:r>
            <a:r>
              <a:rPr lang="en-US" sz="1200" b="0" i="0" err="1">
                <a:solidFill>
                  <a:srgbClr val="000000"/>
                </a:solidFill>
                <a:effectLst/>
                <a:latin typeface="Calibri" panose="020F0502020204030204" pitchFamily="34" charset="0"/>
              </a:rPr>
              <a:t>Maori</a:t>
            </a:r>
            <a:r>
              <a:rPr lang="en-US" sz="1200" b="0" i="0">
                <a:solidFill>
                  <a:srgbClr val="000000"/>
                </a:solidFill>
                <a:effectLst/>
                <a:latin typeface="Calibri" panose="020F0502020204030204" pitchFamily="34" charset="0"/>
              </a:rPr>
              <a:t> and Pacific community engagement back into th</a:t>
            </a:r>
            <a:r>
              <a:rPr lang="en-US" sz="1200">
                <a:solidFill>
                  <a:srgbClr val="000000"/>
                </a:solidFill>
                <a:latin typeface="Calibri" panose="020F0502020204030204" pitchFamily="34" charset="0"/>
              </a:rPr>
              <a:t>e research ecosystem. </a:t>
            </a:r>
            <a:r>
              <a:rPr lang="en-US" sz="1200" b="0" i="0">
                <a:solidFill>
                  <a:srgbClr val="000000"/>
                </a:solidFill>
                <a:effectLst/>
                <a:latin typeface="Calibri" panose="020F0502020204030204" pitchFamily="34" charset="0"/>
              </a:rPr>
              <a:t>It will make audible the voice of </a:t>
            </a:r>
            <a:r>
              <a:rPr lang="en-US" sz="1200" b="0" i="0" err="1">
                <a:solidFill>
                  <a:srgbClr val="000000"/>
                </a:solidFill>
                <a:effectLst/>
                <a:latin typeface="Calibri" panose="020F0502020204030204" pitchFamily="34" charset="0"/>
              </a:rPr>
              <a:t>whānau</a:t>
            </a:r>
            <a:r>
              <a:rPr lang="en-US" sz="1200" b="0" i="0">
                <a:solidFill>
                  <a:srgbClr val="000000"/>
                </a:solidFill>
                <a:effectLst/>
                <a:latin typeface="Calibri" panose="020F0502020204030204" pitchFamily="34" charset="0"/>
              </a:rPr>
              <a:t> and community affected by cancer.  </a:t>
            </a:r>
          </a:p>
          <a:p>
            <a:pPr marL="0" indent="0">
              <a:buFont typeface="Arial" panose="020B0604020202020204" pitchFamily="34" charset="0"/>
              <a:buNone/>
            </a:pPr>
            <a:r>
              <a:rPr lang="en-US" sz="1200" b="0" i="0">
                <a:solidFill>
                  <a:srgbClr val="000000"/>
                </a:solidFill>
                <a:effectLst/>
                <a:latin typeface="Calibri" panose="020F0502020204030204" pitchFamily="34" charset="0"/>
              </a:rPr>
              <a:t>BRIDGING/JOINING/UNIFYING</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It will develop strategic community partnerships resulting in initiatives and projects which benefit partners</a:t>
            </a:r>
          </a:p>
          <a:p>
            <a:pPr marL="285750" indent="-285750">
              <a:buFont typeface="Arial" panose="020B0604020202020204" pitchFamily="34" charset="0"/>
              <a:buChar char="•"/>
            </a:pPr>
            <a:r>
              <a:rPr lang="en-US" sz="1200">
                <a:solidFill>
                  <a:srgbClr val="000000"/>
                </a:solidFill>
                <a:latin typeface="Calibri" panose="020F0502020204030204" pitchFamily="34" charset="0"/>
              </a:rPr>
              <a:t>It will have co-led governance, seeking NZ unique issues and problems to solve</a:t>
            </a: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It will unify the cancer research capacity of the University of Auckland and affiliates</a:t>
            </a:r>
            <a:r>
              <a:rPr lang="en-US" sz="1200">
                <a:solidFill>
                  <a:srgbClr val="000000"/>
                </a:solidFill>
                <a:latin typeface="Calibri" panose="020F0502020204030204" pitchFamily="34" charset="0"/>
              </a:rPr>
              <a:t> and bridge disciplines with a joint goal of socially relevant work, seeking improved health outcomes and equity.</a:t>
            </a:r>
            <a:endParaRPr lang="en-US" sz="1200" b="0" i="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1200" b="0" i="0">
                <a:solidFill>
                  <a:srgbClr val="000000"/>
                </a:solidFill>
                <a:effectLst/>
                <a:latin typeface="Calibri" panose="020F0502020204030204" pitchFamily="34" charset="0"/>
              </a:rPr>
              <a:t>It will develop strategic community partnerships resulting in initiatives and projects which benefit partners</a:t>
            </a:r>
          </a:p>
          <a:p>
            <a:pPr marL="285750" indent="-285750">
              <a:buFont typeface="Arial" panose="020B0604020202020204" pitchFamily="34" charset="0"/>
              <a:buChar char="•"/>
            </a:pPr>
            <a:r>
              <a:rPr lang="en-US" sz="1200">
                <a:solidFill>
                  <a:srgbClr val="000000"/>
                </a:solidFill>
                <a:latin typeface="Calibri" panose="020F0502020204030204" pitchFamily="34" charset="0"/>
              </a:rPr>
              <a:t>It will have co-led governance, seeking NZ unique issues and problems to solve</a:t>
            </a:r>
          </a:p>
          <a:p>
            <a:pPr marL="285750" indent="-285750">
              <a:buFont typeface="Arial" panose="020B0604020202020204" pitchFamily="34" charset="0"/>
              <a:buChar char="•"/>
            </a:pPr>
            <a:endParaRPr lang="en-US" sz="1200">
              <a:solidFill>
                <a:srgbClr val="000000"/>
              </a:solidFill>
              <a:latin typeface="Calibri" panose="020F0502020204030204" pitchFamily="34" charset="0"/>
            </a:endParaRPr>
          </a:p>
          <a:p>
            <a:pPr marL="0" indent="0">
              <a:buFont typeface="Arial" panose="020B0604020202020204" pitchFamily="34" charset="0"/>
              <a:buNone/>
            </a:pPr>
            <a:endParaRPr lang="en-NZ"/>
          </a:p>
        </p:txBody>
      </p:sp>
      <p:sp>
        <p:nvSpPr>
          <p:cNvPr id="4" name="Slide Number Placeholder 3"/>
          <p:cNvSpPr>
            <a:spLocks noGrp="1"/>
          </p:cNvSpPr>
          <p:nvPr>
            <p:ph type="sldNum" sz="quarter" idx="5"/>
          </p:nvPr>
        </p:nvSpPr>
        <p:spPr/>
        <p:txBody>
          <a:bodyPr/>
          <a:lstStyle/>
          <a:p>
            <a:fld id="{4B48A6FC-E938-4A31-A11E-C26DB5DFB9AE}" type="slidenum">
              <a:rPr lang="en-NZ" smtClean="0"/>
              <a:t>6</a:t>
            </a:fld>
            <a:endParaRPr lang="en-NZ"/>
          </a:p>
        </p:txBody>
      </p:sp>
    </p:spTree>
    <p:extLst>
      <p:ext uri="{BB962C8B-B14F-4D97-AF65-F5344CB8AC3E}">
        <p14:creationId xmlns:p14="http://schemas.microsoft.com/office/powerpoint/2010/main" val="71643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89C3-F0F2-4DD0-BFB4-86A70BC8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CEC9368-0EC7-459F-B892-96F005B97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B1AD093-C7FD-40F2-81D3-8BA0CEDD2187}"/>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5" name="Footer Placeholder 4">
            <a:extLst>
              <a:ext uri="{FF2B5EF4-FFF2-40B4-BE49-F238E27FC236}">
                <a16:creationId xmlns:a16="http://schemas.microsoft.com/office/drawing/2014/main" id="{05C2E4E7-E519-47C5-81A7-8BA4E389AFC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5AC6FFC-AB3D-4C90-B585-0943C44843A4}"/>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425654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4630-BAD6-490F-BCFA-C77CCFB7BA4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ECFDE0B-1138-4B10-814D-1476DDD668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E900FD6-AE9D-4939-8F7F-1336E4483D26}"/>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5" name="Footer Placeholder 4">
            <a:extLst>
              <a:ext uri="{FF2B5EF4-FFF2-40B4-BE49-F238E27FC236}">
                <a16:creationId xmlns:a16="http://schemas.microsoft.com/office/drawing/2014/main" id="{EBE2891A-F478-4D1D-B2E3-956B890BB48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112CC2D-3569-4667-927C-C98D2436BF53}"/>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425994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2F995-EF5E-470D-9E96-AAB0CB2EFD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E98F963-6E79-4E49-97AF-8971687C0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FD6252-6BBC-44A7-B7B6-F6EF5B55DD5C}"/>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5" name="Footer Placeholder 4">
            <a:extLst>
              <a:ext uri="{FF2B5EF4-FFF2-40B4-BE49-F238E27FC236}">
                <a16:creationId xmlns:a16="http://schemas.microsoft.com/office/drawing/2014/main" id="{4B1BB968-F291-47FB-8140-FF0F56910D1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FDDAF46-AC37-4B65-8BC5-61B7D045B774}"/>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260854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7888-7381-4B66-A1B1-AB14D142665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9B13DD4-7B65-48D1-99E4-7B9D2FDCCF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0473B09-7259-442E-905B-1336C28AE48A}"/>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5" name="Footer Placeholder 4">
            <a:extLst>
              <a:ext uri="{FF2B5EF4-FFF2-40B4-BE49-F238E27FC236}">
                <a16:creationId xmlns:a16="http://schemas.microsoft.com/office/drawing/2014/main" id="{2CEB724C-6C0B-436F-8F14-F36801DD1CC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730096D-C1BF-40A4-8F5A-AE940A35DB9D}"/>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21195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F99E-9D26-4F6A-8439-1F698A1602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7E67DA3-FDFF-48B5-B1C9-8E77524BB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5AF41-26A1-4C68-8798-C8174DFA8C37}"/>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5" name="Footer Placeholder 4">
            <a:extLst>
              <a:ext uri="{FF2B5EF4-FFF2-40B4-BE49-F238E27FC236}">
                <a16:creationId xmlns:a16="http://schemas.microsoft.com/office/drawing/2014/main" id="{9972CC65-33AA-4970-90BE-F917560A22C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871D834-7997-4320-A179-D163A333B0FE}"/>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17767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CCA0-87D5-4F6D-A171-D5B33AFA619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8AC1E68-1CBF-4DEC-9873-A4C6AAB3F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86BD831-E18D-4677-98A3-587374BAB3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64519F2-BC64-430F-8A84-7267EB42BA94}"/>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6" name="Footer Placeholder 5">
            <a:extLst>
              <a:ext uri="{FF2B5EF4-FFF2-40B4-BE49-F238E27FC236}">
                <a16:creationId xmlns:a16="http://schemas.microsoft.com/office/drawing/2014/main" id="{60D62B79-C64B-4912-99E5-DBF55C0980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A19575C-8006-43F1-B2FC-9AB960D05065}"/>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400748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A7E2-085B-4D5B-9DAE-D33704BA7BE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2248197-B546-4D0E-BA5C-DEC7F8EDE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ADE26-E88C-46D2-98F5-022777C12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748B113-4A39-4912-AA45-BC2DE2BA7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FF960-F6C6-4472-9B17-167953334C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1F90366-3A31-4874-9BE9-2CDA81C6C644}"/>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8" name="Footer Placeholder 7">
            <a:extLst>
              <a:ext uri="{FF2B5EF4-FFF2-40B4-BE49-F238E27FC236}">
                <a16:creationId xmlns:a16="http://schemas.microsoft.com/office/drawing/2014/main" id="{C4C9C489-E95F-4C09-87DB-DB7F35F3AE3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922BDF9-A1EB-45F6-904F-51B71CEF70F8}"/>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255349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0FF-B862-44AA-8882-FBB822BC5F0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60BB24D-C3CF-461C-920B-9F0F03A33227}"/>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4" name="Footer Placeholder 3">
            <a:extLst>
              <a:ext uri="{FF2B5EF4-FFF2-40B4-BE49-F238E27FC236}">
                <a16:creationId xmlns:a16="http://schemas.microsoft.com/office/drawing/2014/main" id="{F4263424-D0C0-4A66-BC1B-F9405E734AE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192D3EC-2C29-4ADC-8513-A164CD1F6B8C}"/>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170758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19474-70E1-4A21-B372-ED035DBCF5AB}"/>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3" name="Footer Placeholder 2">
            <a:extLst>
              <a:ext uri="{FF2B5EF4-FFF2-40B4-BE49-F238E27FC236}">
                <a16:creationId xmlns:a16="http://schemas.microsoft.com/office/drawing/2014/main" id="{B89C2CE2-481E-4165-A684-4FF2DC28500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2D11BD8-3BF6-49D9-9EE2-E855480DF6BA}"/>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220818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4DD-9A79-415A-810E-D182E21A1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9B6A7C1-11C1-4192-BC18-5D9499788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E06ED59-D2F3-4B6A-B39C-15C2490E0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64643-B55E-4B26-A2D7-A01951084D33}"/>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6" name="Footer Placeholder 5">
            <a:extLst>
              <a:ext uri="{FF2B5EF4-FFF2-40B4-BE49-F238E27FC236}">
                <a16:creationId xmlns:a16="http://schemas.microsoft.com/office/drawing/2014/main" id="{A8B4F1E1-689B-4200-86F1-F7BCDD910DB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2E2835E-2731-47C7-AB39-14399004DE7E}"/>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146223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4903-A535-463E-AF38-E33528F26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4543A47-6A19-4926-8509-74A25C660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A972AED-1B9E-44EC-B586-391409164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3098E-9359-4ECC-84FA-78DA8F8D1A99}"/>
              </a:ext>
            </a:extLst>
          </p:cNvPr>
          <p:cNvSpPr>
            <a:spLocks noGrp="1"/>
          </p:cNvSpPr>
          <p:nvPr>
            <p:ph type="dt" sz="half" idx="10"/>
          </p:nvPr>
        </p:nvSpPr>
        <p:spPr/>
        <p:txBody>
          <a:bodyPr/>
          <a:lstStyle/>
          <a:p>
            <a:fld id="{BDA84059-AF26-4C4B-A067-6DBBD9FF93A0}" type="datetimeFigureOut">
              <a:rPr lang="en-NZ" smtClean="0"/>
              <a:t>9/08/2022</a:t>
            </a:fld>
            <a:endParaRPr lang="en-NZ"/>
          </a:p>
        </p:txBody>
      </p:sp>
      <p:sp>
        <p:nvSpPr>
          <p:cNvPr id="6" name="Footer Placeholder 5">
            <a:extLst>
              <a:ext uri="{FF2B5EF4-FFF2-40B4-BE49-F238E27FC236}">
                <a16:creationId xmlns:a16="http://schemas.microsoft.com/office/drawing/2014/main" id="{7DF21DD6-14BF-46DA-A461-B6836A37D9E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E42148D-FA2A-429F-BBC2-8AEB03E50390}"/>
              </a:ext>
            </a:extLst>
          </p:cNvPr>
          <p:cNvSpPr>
            <a:spLocks noGrp="1"/>
          </p:cNvSpPr>
          <p:nvPr>
            <p:ph type="sldNum" sz="quarter" idx="12"/>
          </p:nvPr>
        </p:nvSpPr>
        <p:spPr/>
        <p:txBody>
          <a:bodyPr/>
          <a:lstStyle/>
          <a:p>
            <a:fld id="{813C0189-C4CE-47DA-BF65-997FE6809CC6}" type="slidenum">
              <a:rPr lang="en-NZ" smtClean="0"/>
              <a:t>‹#›</a:t>
            </a:fld>
            <a:endParaRPr lang="en-NZ"/>
          </a:p>
        </p:txBody>
      </p:sp>
    </p:spTree>
    <p:extLst>
      <p:ext uri="{BB962C8B-B14F-4D97-AF65-F5344CB8AC3E}">
        <p14:creationId xmlns:p14="http://schemas.microsoft.com/office/powerpoint/2010/main" val="31129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EFE1A-2314-48A4-B483-DEE1AD564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3BE4A2D-8EE9-4842-BADF-6057EB77A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4B8CDFD-C542-4D9E-8B4F-B6909A2CF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84059-AF26-4C4B-A067-6DBBD9FF93A0}" type="datetimeFigureOut">
              <a:rPr lang="en-NZ" smtClean="0"/>
              <a:t>9/08/2022</a:t>
            </a:fld>
            <a:endParaRPr lang="en-NZ"/>
          </a:p>
        </p:txBody>
      </p:sp>
      <p:sp>
        <p:nvSpPr>
          <p:cNvPr id="5" name="Footer Placeholder 4">
            <a:extLst>
              <a:ext uri="{FF2B5EF4-FFF2-40B4-BE49-F238E27FC236}">
                <a16:creationId xmlns:a16="http://schemas.microsoft.com/office/drawing/2014/main" id="{9F389C94-07F0-4E49-82B7-CB9D36051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3E545A8-AE00-40AB-B8BF-4B11F05D7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C0189-C4CE-47DA-BF65-997FE6809CC6}" type="slidenum">
              <a:rPr lang="en-NZ" smtClean="0"/>
              <a:t>‹#›</a:t>
            </a:fld>
            <a:endParaRPr lang="en-NZ"/>
          </a:p>
        </p:txBody>
      </p:sp>
    </p:spTree>
    <p:extLst>
      <p:ext uri="{BB962C8B-B14F-4D97-AF65-F5344CB8AC3E}">
        <p14:creationId xmlns:p14="http://schemas.microsoft.com/office/powerpoint/2010/main" val="333750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F56A-14A6-4F1A-9C25-3085998BBE33}"/>
              </a:ext>
            </a:extLst>
          </p:cNvPr>
          <p:cNvSpPr>
            <a:spLocks noGrp="1"/>
          </p:cNvSpPr>
          <p:nvPr>
            <p:ph type="title"/>
          </p:nvPr>
        </p:nvSpPr>
        <p:spPr>
          <a:xfrm>
            <a:off x="3525520" y="365125"/>
            <a:ext cx="7828280" cy="5751195"/>
          </a:xfrm>
        </p:spPr>
        <p:txBody>
          <a:bodyPr/>
          <a:lstStyle/>
          <a:p>
            <a:r>
              <a:rPr lang="en-US" dirty="0"/>
              <a:t>TITLE SLIDE</a:t>
            </a:r>
            <a:endParaRPr lang="en-NZ" dirty="0"/>
          </a:p>
        </p:txBody>
      </p:sp>
      <p:pic>
        <p:nvPicPr>
          <p:cNvPr id="3" name="Picture 2">
            <a:extLst>
              <a:ext uri="{FF2B5EF4-FFF2-40B4-BE49-F238E27FC236}">
                <a16:creationId xmlns:a16="http://schemas.microsoft.com/office/drawing/2014/main" id="{80E1324B-C818-4B29-A732-3192D1F48F6F}"/>
              </a:ext>
            </a:extLst>
          </p:cNvPr>
          <p:cNvPicPr>
            <a:picLocks noChangeAspect="1"/>
          </p:cNvPicPr>
          <p:nvPr/>
        </p:nvPicPr>
        <p:blipFill>
          <a:blip r:embed="rId2"/>
          <a:stretch>
            <a:fillRect/>
          </a:stretch>
        </p:blipFill>
        <p:spPr>
          <a:xfrm>
            <a:off x="0" y="0"/>
            <a:ext cx="3039035" cy="6858000"/>
          </a:xfrm>
          <a:prstGeom prst="rect">
            <a:avLst/>
          </a:prstGeom>
        </p:spPr>
      </p:pic>
    </p:spTree>
    <p:extLst>
      <p:ext uri="{BB962C8B-B14F-4D97-AF65-F5344CB8AC3E}">
        <p14:creationId xmlns:p14="http://schemas.microsoft.com/office/powerpoint/2010/main" val="126844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11D9-E69E-4BC6-BC76-3656CA40BFAD}"/>
              </a:ext>
            </a:extLst>
          </p:cNvPr>
          <p:cNvSpPr>
            <a:spLocks noGrp="1"/>
          </p:cNvSpPr>
          <p:nvPr>
            <p:ph type="title"/>
          </p:nvPr>
        </p:nvSpPr>
        <p:spPr/>
        <p:txBody>
          <a:bodyPr/>
          <a:lstStyle/>
          <a:p>
            <a:r>
              <a:rPr lang="en-US" err="1">
                <a:latin typeface="Verdana" panose="020B0604030504040204" pitchFamily="34" charset="0"/>
                <a:ea typeface="Verdana" panose="020B0604030504040204" pitchFamily="34" charset="0"/>
              </a:rPr>
              <a:t>Mihimihi</a:t>
            </a:r>
            <a:endParaRPr lang="en-NZ">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695F5FFD-9439-40F5-914A-0C2768EE3D0B}"/>
              </a:ext>
            </a:extLst>
          </p:cNvPr>
          <p:cNvSpPr>
            <a:spLocks noGrp="1"/>
          </p:cNvSpPr>
          <p:nvPr>
            <p:ph sz="half" idx="1"/>
          </p:nvPr>
        </p:nvSpPr>
        <p:spPr>
          <a:xfrm>
            <a:off x="776056" y="1547881"/>
            <a:ext cx="5181600" cy="3555081"/>
          </a:xfrm>
        </p:spPr>
        <p:txBody>
          <a:bodyPr vert="horz" lIns="91440" tIns="45720" rIns="91440" bIns="45720" rtlCol="0" anchor="t">
            <a:noAutofit/>
          </a:bodyPr>
          <a:lstStyle/>
          <a:p>
            <a:pPr marL="0" indent="0" algn="l" rtl="0" fontAlgn="base">
              <a:lnSpc>
                <a:spcPct val="120000"/>
              </a:lnSpc>
              <a:spcBef>
                <a:spcPts val="0"/>
              </a:spcBef>
              <a:buNone/>
            </a:pPr>
            <a:r>
              <a:rPr lang="en-NZ" sz="2000" b="0" i="0">
                <a:effectLst/>
                <a:latin typeface="Verdana"/>
                <a:ea typeface="Verdana"/>
              </a:rPr>
              <a:t>Ko </a:t>
            </a:r>
            <a:r>
              <a:rPr lang="en-NZ" sz="2000" b="0" i="0" err="1">
                <a:effectLst/>
                <a:latin typeface="Verdana"/>
                <a:ea typeface="Verdana"/>
              </a:rPr>
              <a:t>te</a:t>
            </a:r>
            <a:r>
              <a:rPr lang="en-NZ" sz="2000" b="0" i="0">
                <a:effectLst/>
                <a:latin typeface="Verdana"/>
                <a:ea typeface="Verdana"/>
              </a:rPr>
              <a:t> Aka Mātauranga Matepukupuku </a:t>
            </a:r>
            <a:r>
              <a:rPr lang="en-NZ" sz="2000" b="0" i="0" err="1">
                <a:effectLst/>
                <a:latin typeface="Verdana"/>
                <a:ea typeface="Verdana"/>
              </a:rPr>
              <a:t>tēnei</a:t>
            </a:r>
            <a:r>
              <a:rPr lang="en-NZ" sz="2000" b="0" i="0">
                <a:effectLst/>
                <a:latin typeface="Verdana"/>
                <a:ea typeface="Verdana"/>
              </a:rPr>
              <a:t> e mihi </a:t>
            </a:r>
            <a:r>
              <a:rPr lang="en-NZ" sz="2000" b="0" i="0" err="1">
                <a:effectLst/>
                <a:latin typeface="Verdana"/>
                <a:ea typeface="Verdana"/>
              </a:rPr>
              <a:t>ake</a:t>
            </a:r>
            <a:r>
              <a:rPr lang="en-NZ" sz="2000" b="0" i="0">
                <a:effectLst/>
                <a:latin typeface="Verdana"/>
                <a:ea typeface="Verdana"/>
              </a:rPr>
              <a:t> </a:t>
            </a:r>
            <a:r>
              <a:rPr lang="en-NZ" sz="2000" b="0" i="0" err="1">
                <a:effectLst/>
                <a:latin typeface="Verdana"/>
                <a:ea typeface="Verdana"/>
              </a:rPr>
              <a:t>nei</a:t>
            </a:r>
            <a:r>
              <a:rPr lang="en-NZ" sz="2000" b="0" i="0">
                <a:effectLst/>
                <a:latin typeface="Verdana"/>
                <a:ea typeface="Verdana"/>
              </a:rPr>
              <a:t> </a:t>
            </a:r>
            <a:endParaRPr lang="en-US" sz="2000">
              <a:latin typeface="Verdana"/>
              <a:ea typeface="Verdana"/>
            </a:endParaRPr>
          </a:p>
          <a:p>
            <a:pPr marL="0" indent="0" fontAlgn="base">
              <a:lnSpc>
                <a:spcPct val="120000"/>
              </a:lnSpc>
              <a:spcBef>
                <a:spcPts val="0"/>
              </a:spcBef>
              <a:buNone/>
            </a:pPr>
            <a:r>
              <a:rPr lang="en-NZ" sz="2000" b="0" i="0">
                <a:effectLst/>
                <a:latin typeface="Verdana"/>
                <a:ea typeface="Verdana"/>
              </a:rPr>
              <a:t>E </a:t>
            </a:r>
            <a:r>
              <a:rPr lang="en-NZ" sz="2000" b="0" i="0" err="1">
                <a:effectLst/>
                <a:latin typeface="Verdana"/>
                <a:ea typeface="Verdana"/>
              </a:rPr>
              <a:t>kōkiri</a:t>
            </a:r>
            <a:r>
              <a:rPr lang="en-NZ" sz="2000" b="0" i="0">
                <a:effectLst/>
                <a:latin typeface="Verdana"/>
                <a:ea typeface="Verdana"/>
              </a:rPr>
              <a:t> </a:t>
            </a:r>
            <a:r>
              <a:rPr lang="en-NZ" sz="2000" b="0" i="0" err="1">
                <a:effectLst/>
                <a:latin typeface="Verdana"/>
                <a:ea typeface="Verdana"/>
              </a:rPr>
              <a:t>nei</a:t>
            </a:r>
            <a:r>
              <a:rPr lang="en-NZ" sz="2000" b="0" i="0">
                <a:effectLst/>
                <a:latin typeface="Verdana"/>
                <a:ea typeface="Verdana"/>
              </a:rPr>
              <a:t> </a:t>
            </a:r>
            <a:r>
              <a:rPr lang="en-NZ" sz="2000" b="0" i="0" err="1">
                <a:effectLst/>
                <a:latin typeface="Verdana"/>
                <a:ea typeface="Verdana"/>
              </a:rPr>
              <a:t>i</a:t>
            </a:r>
            <a:r>
              <a:rPr lang="en-NZ" sz="2000" b="0" i="0">
                <a:effectLst/>
                <a:latin typeface="Verdana"/>
                <a:ea typeface="Verdana"/>
              </a:rPr>
              <a:t> </a:t>
            </a:r>
            <a:r>
              <a:rPr lang="en-NZ" sz="2000" b="0" i="0" err="1">
                <a:effectLst/>
                <a:latin typeface="Verdana"/>
                <a:ea typeface="Verdana"/>
              </a:rPr>
              <a:t>te</a:t>
            </a:r>
            <a:r>
              <a:rPr lang="en-NZ" sz="2000" b="0" i="0">
                <a:effectLst/>
                <a:latin typeface="Verdana"/>
                <a:ea typeface="Verdana"/>
              </a:rPr>
              <a:t> </a:t>
            </a:r>
            <a:r>
              <a:rPr lang="en-NZ" sz="2000" b="0" i="0" err="1">
                <a:effectLst/>
                <a:latin typeface="Verdana"/>
                <a:ea typeface="Verdana"/>
              </a:rPr>
              <a:t>mātauranga</a:t>
            </a:r>
            <a:r>
              <a:rPr lang="en-NZ" sz="2000" b="0" i="0">
                <a:effectLst/>
                <a:latin typeface="Verdana"/>
                <a:ea typeface="Verdana"/>
              </a:rPr>
              <a:t> </a:t>
            </a:r>
            <a:br>
              <a:rPr lang="en-NZ" sz="2000">
                <a:latin typeface="Verdana"/>
                <a:ea typeface="Verdana"/>
              </a:rPr>
            </a:br>
            <a:r>
              <a:rPr lang="en-NZ" sz="2000" b="0" i="0" err="1">
                <a:effectLst/>
                <a:latin typeface="Verdana"/>
                <a:ea typeface="Verdana"/>
              </a:rPr>
              <a:t>hei</a:t>
            </a:r>
            <a:r>
              <a:rPr lang="en-NZ" sz="2000" b="0" i="0">
                <a:effectLst/>
                <a:latin typeface="Verdana"/>
                <a:ea typeface="Verdana"/>
              </a:rPr>
              <a:t> </a:t>
            </a:r>
            <a:r>
              <a:rPr lang="en-NZ" sz="2000" b="0" i="0" err="1">
                <a:effectLst/>
                <a:latin typeface="Verdana"/>
                <a:ea typeface="Verdana"/>
              </a:rPr>
              <a:t>āwhina</a:t>
            </a:r>
            <a:r>
              <a:rPr lang="en-NZ" sz="2000" b="0" i="0">
                <a:effectLst/>
                <a:latin typeface="Verdana"/>
                <a:ea typeface="Verdana"/>
              </a:rPr>
              <a:t> ī ā </a:t>
            </a:r>
            <a:r>
              <a:rPr lang="en-NZ" sz="2000" b="0" i="0" err="1">
                <a:effectLst/>
                <a:latin typeface="Verdana"/>
                <a:ea typeface="Verdana"/>
              </a:rPr>
              <a:t>rātou</a:t>
            </a:r>
            <a:r>
              <a:rPr lang="en-NZ" sz="2000" b="0" i="0">
                <a:effectLst/>
                <a:latin typeface="Verdana"/>
                <a:ea typeface="Verdana"/>
              </a:rPr>
              <a:t> </a:t>
            </a:r>
            <a:r>
              <a:rPr lang="en-NZ" sz="2000" b="0" i="0" err="1">
                <a:effectLst/>
                <a:latin typeface="Verdana"/>
                <a:ea typeface="Verdana"/>
              </a:rPr>
              <a:t>kua</a:t>
            </a:r>
            <a:r>
              <a:rPr lang="en-NZ" sz="2000" b="0" i="0">
                <a:effectLst/>
                <a:latin typeface="Verdana"/>
                <a:ea typeface="Verdana"/>
              </a:rPr>
              <a:t> </a:t>
            </a:r>
            <a:r>
              <a:rPr lang="en-NZ" sz="2000" b="0" i="0" err="1">
                <a:effectLst/>
                <a:latin typeface="Verdana"/>
                <a:ea typeface="Verdana"/>
              </a:rPr>
              <a:t>pāngia</a:t>
            </a:r>
            <a:r>
              <a:rPr lang="en-NZ" sz="2000" b="0" i="0">
                <a:effectLst/>
                <a:latin typeface="Verdana"/>
                <a:ea typeface="Verdana"/>
              </a:rPr>
              <a:t> </a:t>
            </a:r>
            <a:r>
              <a:rPr lang="en-NZ" sz="2000" b="0" i="0" err="1">
                <a:effectLst/>
                <a:latin typeface="Verdana"/>
                <a:ea typeface="Verdana"/>
              </a:rPr>
              <a:t>nei</a:t>
            </a:r>
            <a:r>
              <a:rPr lang="en-NZ" sz="2000" b="0" i="0">
                <a:effectLst/>
                <a:latin typeface="Verdana"/>
                <a:ea typeface="Verdana"/>
              </a:rPr>
              <a:t> e </a:t>
            </a:r>
            <a:r>
              <a:rPr lang="en-NZ" sz="2000" b="0" i="0" err="1">
                <a:effectLst/>
                <a:latin typeface="Verdana"/>
                <a:ea typeface="Verdana"/>
              </a:rPr>
              <a:t>te</a:t>
            </a:r>
            <a:r>
              <a:rPr lang="en-NZ" sz="2000" b="0" i="0">
                <a:effectLst/>
                <a:latin typeface="Verdana"/>
                <a:ea typeface="Verdana"/>
              </a:rPr>
              <a:t> </a:t>
            </a:r>
            <a:r>
              <a:rPr lang="en-NZ" sz="2000" b="0" i="0" err="1">
                <a:effectLst/>
                <a:latin typeface="Verdana"/>
                <a:ea typeface="Verdana"/>
              </a:rPr>
              <a:t>matepukupuku</a:t>
            </a:r>
            <a:r>
              <a:rPr lang="en-NZ" sz="2000" b="0" i="0">
                <a:effectLst/>
                <a:latin typeface="Verdana"/>
                <a:ea typeface="Verdana"/>
              </a:rPr>
              <a:t> </a:t>
            </a:r>
          </a:p>
          <a:p>
            <a:pPr marL="0" indent="0" fontAlgn="base">
              <a:lnSpc>
                <a:spcPct val="120000"/>
              </a:lnSpc>
              <a:spcBef>
                <a:spcPts val="0"/>
              </a:spcBef>
              <a:buNone/>
            </a:pPr>
            <a:r>
              <a:rPr lang="en-NZ" sz="2000" b="0" i="0" err="1">
                <a:effectLst/>
                <a:latin typeface="Verdana"/>
                <a:ea typeface="Verdana"/>
              </a:rPr>
              <a:t>Tūkuna</a:t>
            </a:r>
            <a:r>
              <a:rPr lang="en-NZ" sz="2000" b="0" i="0">
                <a:effectLst/>
                <a:latin typeface="Verdana"/>
                <a:ea typeface="Verdana"/>
              </a:rPr>
              <a:t> </a:t>
            </a:r>
            <a:r>
              <a:rPr lang="en-NZ" sz="2000" b="0" i="0" err="1">
                <a:effectLst/>
                <a:latin typeface="Verdana"/>
                <a:ea typeface="Verdana"/>
              </a:rPr>
              <a:t>hei</a:t>
            </a:r>
            <a:r>
              <a:rPr lang="en-NZ" sz="2000" b="0" i="0">
                <a:effectLst/>
                <a:latin typeface="Verdana"/>
                <a:ea typeface="Verdana"/>
              </a:rPr>
              <a:t> </a:t>
            </a:r>
            <a:r>
              <a:rPr lang="en-NZ" sz="2000" b="0" i="0" err="1">
                <a:effectLst/>
                <a:latin typeface="Verdana"/>
                <a:ea typeface="Verdana"/>
              </a:rPr>
              <a:t>te</a:t>
            </a:r>
            <a:r>
              <a:rPr lang="en-NZ" sz="2000" b="0" i="0">
                <a:effectLst/>
                <a:latin typeface="Verdana"/>
                <a:ea typeface="Verdana"/>
              </a:rPr>
              <a:t> </a:t>
            </a:r>
            <a:r>
              <a:rPr lang="en-NZ" sz="2000" b="0" i="0" err="1">
                <a:effectLst/>
                <a:latin typeface="Verdana"/>
                <a:ea typeface="Verdana"/>
              </a:rPr>
              <a:t>auē</a:t>
            </a:r>
            <a:r>
              <a:rPr lang="en-NZ" sz="2000" b="0" i="0">
                <a:effectLst/>
                <a:latin typeface="Verdana"/>
                <a:ea typeface="Verdana"/>
              </a:rPr>
              <a:t>, </a:t>
            </a:r>
            <a:r>
              <a:rPr lang="en-NZ" sz="2000" b="0" i="0" err="1">
                <a:effectLst/>
                <a:latin typeface="Verdana"/>
                <a:ea typeface="Verdana"/>
              </a:rPr>
              <a:t>hei</a:t>
            </a:r>
            <a:r>
              <a:rPr lang="en-NZ" sz="2000" b="0" i="0">
                <a:effectLst/>
                <a:latin typeface="Verdana"/>
                <a:ea typeface="Verdana"/>
              </a:rPr>
              <a:t> </a:t>
            </a:r>
            <a:r>
              <a:rPr lang="en-NZ" sz="2000" b="0" i="0" err="1">
                <a:effectLst/>
                <a:latin typeface="Verdana"/>
                <a:ea typeface="Verdana"/>
              </a:rPr>
              <a:t>te</a:t>
            </a:r>
            <a:r>
              <a:rPr lang="en-NZ" sz="2000" b="0" i="0">
                <a:effectLst/>
                <a:latin typeface="Verdana"/>
                <a:ea typeface="Verdana"/>
              </a:rPr>
              <a:t> </a:t>
            </a:r>
            <a:r>
              <a:rPr lang="en-NZ" sz="2000" b="0" i="0" err="1">
                <a:effectLst/>
                <a:latin typeface="Verdana"/>
                <a:ea typeface="Verdana"/>
              </a:rPr>
              <a:t>tāngi</a:t>
            </a:r>
            <a:r>
              <a:rPr lang="en-NZ" sz="2000" b="0" i="0">
                <a:effectLst/>
                <a:latin typeface="Verdana"/>
                <a:ea typeface="Verdana"/>
              </a:rPr>
              <a:t> </a:t>
            </a:r>
            <a:br>
              <a:rPr lang="en-NZ" sz="2000">
                <a:latin typeface="Verdana"/>
                <a:ea typeface="Verdana"/>
              </a:rPr>
            </a:br>
            <a:r>
              <a:rPr lang="en-NZ" sz="2000" b="0" i="0">
                <a:effectLst/>
                <a:latin typeface="Verdana"/>
                <a:ea typeface="Verdana"/>
              </a:rPr>
              <a:t>ā </a:t>
            </a:r>
            <a:r>
              <a:rPr lang="en-NZ" sz="2000" b="0" i="0" err="1">
                <a:effectLst/>
                <a:latin typeface="Verdana"/>
                <a:ea typeface="Verdana"/>
              </a:rPr>
              <a:t>te</a:t>
            </a:r>
            <a:r>
              <a:rPr lang="en-NZ" sz="2000" b="0" i="0">
                <a:effectLst/>
                <a:latin typeface="Verdana"/>
                <a:ea typeface="Verdana"/>
              </a:rPr>
              <a:t> </a:t>
            </a:r>
            <a:r>
              <a:rPr lang="en-NZ" sz="2000" b="0" i="0" err="1">
                <a:effectLst/>
                <a:latin typeface="Verdana"/>
                <a:ea typeface="Verdana"/>
              </a:rPr>
              <a:t>hunga</a:t>
            </a:r>
            <a:r>
              <a:rPr lang="en-NZ" sz="2000" b="0" i="0">
                <a:effectLst/>
                <a:latin typeface="Verdana"/>
                <a:ea typeface="Verdana"/>
              </a:rPr>
              <a:t> </a:t>
            </a:r>
            <a:r>
              <a:rPr lang="en-NZ" sz="2000" b="0" i="0" err="1">
                <a:effectLst/>
                <a:latin typeface="Verdana"/>
                <a:ea typeface="Verdana"/>
              </a:rPr>
              <a:t>nei</a:t>
            </a:r>
            <a:r>
              <a:rPr lang="en-NZ" sz="2000" b="0" i="0">
                <a:effectLst/>
                <a:latin typeface="Verdana"/>
                <a:ea typeface="Verdana"/>
              </a:rPr>
              <a:t> </a:t>
            </a:r>
            <a:r>
              <a:rPr lang="en-NZ" sz="2000" b="0" i="0" err="1">
                <a:effectLst/>
                <a:latin typeface="Verdana"/>
                <a:ea typeface="Verdana"/>
              </a:rPr>
              <a:t>te</a:t>
            </a:r>
            <a:r>
              <a:rPr lang="en-NZ" sz="2000" b="0" i="0">
                <a:effectLst/>
                <a:latin typeface="Verdana"/>
                <a:ea typeface="Verdana"/>
              </a:rPr>
              <a:t> </a:t>
            </a:r>
            <a:r>
              <a:rPr lang="en-NZ" sz="2000" b="0" i="0" err="1">
                <a:effectLst/>
                <a:latin typeface="Verdana"/>
                <a:ea typeface="Verdana"/>
              </a:rPr>
              <a:t>kaiwhiu</a:t>
            </a:r>
            <a:r>
              <a:rPr lang="en-NZ" sz="2000" b="0" i="0">
                <a:effectLst/>
                <a:latin typeface="Verdana"/>
                <a:ea typeface="Verdana"/>
              </a:rPr>
              <a:t> </a:t>
            </a:r>
            <a:br>
              <a:rPr lang="en-NZ" sz="2000">
                <a:latin typeface="Verdana"/>
                <a:ea typeface="Verdana"/>
              </a:rPr>
            </a:br>
            <a:r>
              <a:rPr lang="en-NZ" sz="2000" b="0" i="0" err="1">
                <a:effectLst/>
                <a:latin typeface="Verdana"/>
                <a:ea typeface="Verdana"/>
              </a:rPr>
              <a:t>i</a:t>
            </a:r>
            <a:r>
              <a:rPr lang="en-NZ" sz="2000" b="0" i="0">
                <a:effectLst/>
                <a:latin typeface="Verdana"/>
                <a:ea typeface="Verdana"/>
              </a:rPr>
              <a:t> ta </a:t>
            </a:r>
            <a:r>
              <a:rPr lang="en-NZ" sz="2000" b="0" i="0" err="1">
                <a:effectLst/>
                <a:latin typeface="Verdana"/>
                <a:ea typeface="Verdana"/>
              </a:rPr>
              <a:t>mātou</a:t>
            </a:r>
            <a:r>
              <a:rPr lang="en-NZ" sz="2000" b="0" i="0">
                <a:effectLst/>
                <a:latin typeface="Verdana"/>
                <a:ea typeface="Verdana"/>
              </a:rPr>
              <a:t> </a:t>
            </a:r>
            <a:r>
              <a:rPr lang="en-NZ" sz="2000" b="0" i="0" err="1">
                <a:effectLst/>
                <a:latin typeface="Verdana"/>
                <a:ea typeface="Verdana"/>
              </a:rPr>
              <a:t>kaupapa</a:t>
            </a:r>
            <a:endParaRPr lang="en-NZ" sz="2000" b="0" i="0">
              <a:effectLst/>
              <a:latin typeface="Verdana"/>
              <a:ea typeface="Verdana"/>
            </a:endParaRPr>
          </a:p>
          <a:p>
            <a:pPr marL="0" indent="0" algn="l" rtl="0" fontAlgn="base">
              <a:lnSpc>
                <a:spcPct val="120000"/>
              </a:lnSpc>
              <a:spcBef>
                <a:spcPts val="0"/>
              </a:spcBef>
              <a:buNone/>
            </a:pPr>
            <a:r>
              <a:rPr lang="en-NZ" sz="2000" b="0" i="0" err="1">
                <a:effectLst/>
                <a:latin typeface="Verdana"/>
                <a:ea typeface="Verdana"/>
              </a:rPr>
              <a:t>Karawhiua</a:t>
            </a:r>
            <a:r>
              <a:rPr lang="en-NZ" sz="2000" b="0" i="0">
                <a:effectLst/>
                <a:latin typeface="Verdana"/>
                <a:ea typeface="Verdana"/>
              </a:rPr>
              <a:t>! </a:t>
            </a:r>
          </a:p>
        </p:txBody>
      </p:sp>
      <p:sp>
        <p:nvSpPr>
          <p:cNvPr id="4" name="Content Placeholder 3">
            <a:extLst>
              <a:ext uri="{FF2B5EF4-FFF2-40B4-BE49-F238E27FC236}">
                <a16:creationId xmlns:a16="http://schemas.microsoft.com/office/drawing/2014/main" id="{6BBE02BD-3812-4848-94DF-B09EF7C9982D}"/>
              </a:ext>
            </a:extLst>
          </p:cNvPr>
          <p:cNvSpPr>
            <a:spLocks noGrp="1"/>
          </p:cNvSpPr>
          <p:nvPr>
            <p:ph sz="half" idx="2"/>
          </p:nvPr>
        </p:nvSpPr>
        <p:spPr>
          <a:xfrm>
            <a:off x="6094308" y="1554751"/>
            <a:ext cx="5327597" cy="3555080"/>
          </a:xfrm>
        </p:spPr>
        <p:txBody>
          <a:bodyPr vert="horz" lIns="91440" tIns="45720" rIns="91440" bIns="45720" rtlCol="0" anchor="t">
            <a:normAutofit/>
          </a:bodyPr>
          <a:lstStyle/>
          <a:p>
            <a:pPr marL="0" indent="0" fontAlgn="base">
              <a:lnSpc>
                <a:spcPct val="120000"/>
              </a:lnSpc>
              <a:spcBef>
                <a:spcPts val="0"/>
              </a:spcBef>
              <a:buNone/>
            </a:pPr>
            <a:r>
              <a:rPr lang="en-NZ" sz="2000" b="0" i="0">
                <a:effectLst/>
                <a:latin typeface="Verdana"/>
                <a:ea typeface="Verdana"/>
              </a:rPr>
              <a:t>It is </a:t>
            </a:r>
            <a:r>
              <a:rPr lang="en-NZ" sz="2000" b="0" i="0" err="1">
                <a:effectLst/>
                <a:latin typeface="Verdana"/>
                <a:ea typeface="Verdana"/>
              </a:rPr>
              <a:t>Te</a:t>
            </a:r>
            <a:r>
              <a:rPr lang="en-NZ" sz="2000" b="0" i="0">
                <a:effectLst/>
                <a:latin typeface="Verdana"/>
                <a:ea typeface="Verdana"/>
              </a:rPr>
              <a:t> Aka </a:t>
            </a:r>
            <a:r>
              <a:rPr lang="en-NZ" sz="2000" b="0" i="0" err="1">
                <a:effectLst/>
                <a:latin typeface="Verdana"/>
                <a:ea typeface="Verdana"/>
              </a:rPr>
              <a:t>Mātauranga</a:t>
            </a:r>
            <a:r>
              <a:rPr lang="en-NZ" sz="2000">
                <a:latin typeface="Verdana"/>
                <a:ea typeface="Verdana"/>
              </a:rPr>
              <a:t> </a:t>
            </a:r>
            <a:r>
              <a:rPr lang="en-NZ" sz="2000" err="1">
                <a:latin typeface="Verdana"/>
                <a:ea typeface="Verdana"/>
              </a:rPr>
              <a:t>Matepukupuku</a:t>
            </a:r>
            <a:r>
              <a:rPr lang="en-NZ" sz="2000">
                <a:latin typeface="Verdana"/>
                <a:ea typeface="Verdana"/>
              </a:rPr>
              <a:t> </a:t>
            </a:r>
            <a:br>
              <a:rPr lang="en-NZ" sz="2000">
                <a:latin typeface="Verdana"/>
                <a:ea typeface="Verdana"/>
              </a:rPr>
            </a:br>
            <a:r>
              <a:rPr lang="en-NZ" sz="2000">
                <a:latin typeface="Verdana"/>
                <a:ea typeface="Verdana"/>
              </a:rPr>
              <a:t>that</a:t>
            </a:r>
            <a:r>
              <a:rPr lang="en-NZ" sz="2000" b="0" i="0">
                <a:effectLst/>
                <a:latin typeface="Verdana"/>
                <a:ea typeface="Verdana"/>
              </a:rPr>
              <a:t> sends out this greeting </a:t>
            </a:r>
            <a:endParaRPr lang="en-US" sz="2000">
              <a:cs typeface="Calibri"/>
            </a:endParaRPr>
          </a:p>
          <a:p>
            <a:pPr marL="0" indent="0" fontAlgn="base">
              <a:lnSpc>
                <a:spcPct val="120000"/>
              </a:lnSpc>
              <a:spcBef>
                <a:spcPts val="0"/>
              </a:spcBef>
              <a:buNone/>
            </a:pPr>
            <a:r>
              <a:rPr lang="en-NZ" sz="2000" b="0" i="0">
                <a:effectLst/>
                <a:latin typeface="Verdana"/>
                <a:ea typeface="Verdana"/>
              </a:rPr>
              <a:t>That pushes forward the knowledge </a:t>
            </a:r>
            <a:br>
              <a:rPr lang="en-NZ" sz="2000">
                <a:latin typeface="Verdana"/>
                <a:ea typeface="Verdana"/>
              </a:rPr>
            </a:br>
            <a:r>
              <a:rPr lang="en-NZ" sz="2000" b="0" i="0">
                <a:effectLst/>
                <a:latin typeface="Verdana"/>
                <a:ea typeface="Verdana"/>
              </a:rPr>
              <a:t>to care for those struck by cancer </a:t>
            </a:r>
          </a:p>
          <a:p>
            <a:pPr marL="0" indent="0">
              <a:lnSpc>
                <a:spcPct val="120000"/>
              </a:lnSpc>
              <a:spcBef>
                <a:spcPts val="0"/>
              </a:spcBef>
              <a:buNone/>
            </a:pPr>
            <a:endParaRPr lang="en-NZ" sz="2000">
              <a:latin typeface="Verdana"/>
              <a:ea typeface="Verdana"/>
            </a:endParaRPr>
          </a:p>
          <a:p>
            <a:pPr marL="0" indent="0" algn="l" rtl="0" fontAlgn="base">
              <a:lnSpc>
                <a:spcPct val="120000"/>
              </a:lnSpc>
              <a:spcBef>
                <a:spcPts val="0"/>
              </a:spcBef>
              <a:buNone/>
            </a:pPr>
            <a:r>
              <a:rPr lang="en-NZ" sz="2000" b="0" i="0">
                <a:effectLst/>
                <a:latin typeface="Verdana"/>
                <a:ea typeface="Verdana"/>
              </a:rPr>
              <a:t>From these cries, from these tears, shall our purpose be driven forward </a:t>
            </a:r>
          </a:p>
          <a:p>
            <a:pPr marL="0" indent="0">
              <a:lnSpc>
                <a:spcPct val="120000"/>
              </a:lnSpc>
              <a:spcBef>
                <a:spcPts val="0"/>
              </a:spcBef>
              <a:buNone/>
            </a:pPr>
            <a:endParaRPr lang="en-NZ" sz="2000">
              <a:latin typeface="Verdana"/>
              <a:ea typeface="Verdana"/>
            </a:endParaRPr>
          </a:p>
          <a:p>
            <a:pPr marL="0" indent="0" algn="l" rtl="0" fontAlgn="base">
              <a:lnSpc>
                <a:spcPct val="120000"/>
              </a:lnSpc>
              <a:spcBef>
                <a:spcPts val="0"/>
              </a:spcBef>
              <a:buNone/>
            </a:pPr>
            <a:r>
              <a:rPr lang="en-NZ" sz="2000" b="0" i="0">
                <a:effectLst/>
                <a:latin typeface="Verdana"/>
                <a:ea typeface="Verdana"/>
              </a:rPr>
              <a:t>Give it your very all! </a:t>
            </a:r>
          </a:p>
          <a:p>
            <a:pPr marL="0" indent="0">
              <a:buNone/>
            </a:pPr>
            <a:endParaRPr lang="en-NZ" sz="2400">
              <a:solidFill>
                <a:schemeClr val="bg1"/>
              </a:solidFill>
              <a:cs typeface="Calibri"/>
            </a:endParaRPr>
          </a:p>
        </p:txBody>
      </p:sp>
      <p:pic>
        <p:nvPicPr>
          <p:cNvPr id="8" name="Picture 7">
            <a:extLst>
              <a:ext uri="{FF2B5EF4-FFF2-40B4-BE49-F238E27FC236}">
                <a16:creationId xmlns:a16="http://schemas.microsoft.com/office/drawing/2014/main" id="{8A473BD4-3C49-4E4C-9781-2FB399AAC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96128"/>
            <a:ext cx="12192000" cy="1261872"/>
          </a:xfrm>
          <a:prstGeom prst="rect">
            <a:avLst/>
          </a:prstGeom>
        </p:spPr>
      </p:pic>
    </p:spTree>
    <p:extLst>
      <p:ext uri="{BB962C8B-B14F-4D97-AF65-F5344CB8AC3E}">
        <p14:creationId xmlns:p14="http://schemas.microsoft.com/office/powerpoint/2010/main" val="295468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A07903-330C-4B99-B46A-872C3432BDDB}"/>
              </a:ext>
            </a:extLst>
          </p:cNvPr>
          <p:cNvPicPr>
            <a:picLocks noChangeAspect="1"/>
          </p:cNvPicPr>
          <p:nvPr/>
        </p:nvPicPr>
        <p:blipFill rotWithShape="1">
          <a:blip r:embed="rId3"/>
          <a:srcRect l="5884" r="-1" b="-1"/>
          <a:stretch/>
        </p:blipFill>
        <p:spPr>
          <a:xfrm>
            <a:off x="2522358" y="10"/>
            <a:ext cx="9669642" cy="6857990"/>
          </a:xfrm>
          <a:prstGeom prst="rect">
            <a:avLst/>
          </a:prstGeom>
        </p:spPr>
      </p:pic>
      <p:sp>
        <p:nvSpPr>
          <p:cNvPr id="18"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D92C3-C1F1-416C-8FB7-F390A73665FA}"/>
              </a:ext>
            </a:extLst>
          </p:cNvPr>
          <p:cNvSpPr>
            <a:spLocks noGrp="1"/>
          </p:cNvSpPr>
          <p:nvPr>
            <p:ph type="title"/>
          </p:nvPr>
        </p:nvSpPr>
        <p:spPr>
          <a:xfrm>
            <a:off x="190819" y="0"/>
            <a:ext cx="5224560" cy="1545494"/>
          </a:xfrm>
        </p:spPr>
        <p:txBody>
          <a:bodyPr>
            <a:noAutofit/>
          </a:bodyPr>
          <a:lstStyle/>
          <a:p>
            <a:r>
              <a:rPr lang="en-US" sz="2500" dirty="0">
                <a:latin typeface="Verdana" panose="020B0604030504040204" pitchFamily="34" charset="0"/>
                <a:ea typeface="Verdana" panose="020B0604030504040204" pitchFamily="34" charset="0"/>
              </a:rPr>
              <a:t>Title</a:t>
            </a:r>
            <a:endParaRPr lang="en-NZ" sz="25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9DCD8C8-9080-4413-98B2-8B6DB780CE93}"/>
              </a:ext>
            </a:extLst>
          </p:cNvPr>
          <p:cNvSpPr>
            <a:spLocks noGrp="1"/>
          </p:cNvSpPr>
          <p:nvPr>
            <p:ph idx="1"/>
          </p:nvPr>
        </p:nvSpPr>
        <p:spPr>
          <a:xfrm>
            <a:off x="219632" y="1656942"/>
            <a:ext cx="5665389" cy="3858034"/>
          </a:xfrm>
        </p:spPr>
        <p:txBody>
          <a:bodyPr vert="horz" lIns="91440" tIns="45720" rIns="91440" bIns="45720" rtlCol="0" anchor="t">
            <a:normAutofit/>
          </a:bodyPr>
          <a:lstStyle/>
          <a:p>
            <a:pPr marL="0" indent="0" algn="l" rtl="0" fontAlgn="base">
              <a:lnSpc>
                <a:spcPct val="110000"/>
              </a:lnSpc>
              <a:buNone/>
            </a:pPr>
            <a:r>
              <a:rPr lang="en-US" sz="1600" b="0" i="0" u="none" strike="noStrike" dirty="0">
                <a:solidFill>
                  <a:srgbClr val="000000"/>
                </a:solidFill>
                <a:effectLst/>
                <a:latin typeface="Verdana"/>
                <a:ea typeface="Verdana"/>
              </a:rPr>
              <a:t>Text</a:t>
            </a:r>
            <a:endParaRPr lang="en-US" sz="2000" b="0" i="0" dirty="0">
              <a:solidFill>
                <a:srgbClr val="000000"/>
              </a:solidFill>
              <a:effectLst/>
              <a:latin typeface="Verdana"/>
              <a:ea typeface="Verdana"/>
            </a:endParaRPr>
          </a:p>
        </p:txBody>
      </p:sp>
      <p:sp>
        <p:nvSpPr>
          <p:cNvPr id="4" name="TextBox 3">
            <a:extLst>
              <a:ext uri="{FF2B5EF4-FFF2-40B4-BE49-F238E27FC236}">
                <a16:creationId xmlns:a16="http://schemas.microsoft.com/office/drawing/2014/main" id="{8138158B-4D09-4A9A-99A7-D325FAC0A4FD}"/>
              </a:ext>
            </a:extLst>
          </p:cNvPr>
          <p:cNvSpPr txBox="1"/>
          <p:nvPr/>
        </p:nvSpPr>
        <p:spPr>
          <a:xfrm>
            <a:off x="2447075" y="6052089"/>
            <a:ext cx="4162248" cy="369332"/>
          </a:xfrm>
          <a:prstGeom prst="rect">
            <a:avLst/>
          </a:prstGeom>
          <a:noFill/>
        </p:spPr>
        <p:txBody>
          <a:bodyPr wrap="square" lIns="91440" tIns="45720" rIns="91440" bIns="45720" rtlCol="0" anchor="t">
            <a:spAutoFit/>
          </a:bodyPr>
          <a:lstStyle/>
          <a:p>
            <a:r>
              <a:rPr lang="en-NZ">
                <a:solidFill>
                  <a:schemeClr val="bg1"/>
                </a:solidFill>
                <a:latin typeface="Verdana"/>
                <a:ea typeface="Verdana"/>
              </a:rPr>
              <a:t>Andrew Shelling</a:t>
            </a:r>
          </a:p>
        </p:txBody>
      </p:sp>
      <p:pic>
        <p:nvPicPr>
          <p:cNvPr id="11" name="Picture 10">
            <a:extLst>
              <a:ext uri="{FF2B5EF4-FFF2-40B4-BE49-F238E27FC236}">
                <a16:creationId xmlns:a16="http://schemas.microsoft.com/office/drawing/2014/main" id="{FB82F7B7-5DC5-4C63-88E6-63797294F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96128"/>
            <a:ext cx="12192000" cy="1261872"/>
          </a:xfrm>
          <a:prstGeom prst="rect">
            <a:avLst/>
          </a:prstGeom>
        </p:spPr>
      </p:pic>
    </p:spTree>
    <p:extLst>
      <p:ext uri="{BB962C8B-B14F-4D97-AF65-F5344CB8AC3E}">
        <p14:creationId xmlns:p14="http://schemas.microsoft.com/office/powerpoint/2010/main" val="348944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32D4-AAF4-4767-B01A-D2229500CE94}"/>
              </a:ext>
            </a:extLst>
          </p:cNvPr>
          <p:cNvSpPr>
            <a:spLocks noGrp="1"/>
          </p:cNvSpPr>
          <p:nvPr>
            <p:ph type="title"/>
          </p:nvPr>
        </p:nvSpPr>
        <p:spPr/>
        <p:txBody>
          <a:bodyPr/>
          <a:lstStyle/>
          <a:p>
            <a:r>
              <a:rPr lang="en-US" dirty="0">
                <a:latin typeface="Verdana"/>
                <a:ea typeface="Verdana"/>
              </a:rPr>
              <a:t>Title</a:t>
            </a:r>
            <a:endParaRPr lang="en-US" dirty="0"/>
          </a:p>
        </p:txBody>
      </p:sp>
      <p:sp>
        <p:nvSpPr>
          <p:cNvPr id="3" name="Content Placeholder 2">
            <a:extLst>
              <a:ext uri="{FF2B5EF4-FFF2-40B4-BE49-F238E27FC236}">
                <a16:creationId xmlns:a16="http://schemas.microsoft.com/office/drawing/2014/main" id="{F26A906D-3B17-47CD-B50D-4BC968C286A6}"/>
              </a:ext>
            </a:extLst>
          </p:cNvPr>
          <p:cNvSpPr>
            <a:spLocks noGrp="1"/>
          </p:cNvSpPr>
          <p:nvPr>
            <p:ph idx="1"/>
          </p:nvPr>
        </p:nvSpPr>
        <p:spPr/>
        <p:txBody>
          <a:bodyPr vert="horz" lIns="91440" tIns="45720" rIns="91440" bIns="45720" rtlCol="0" anchor="t">
            <a:normAutofit/>
          </a:bodyPr>
          <a:lstStyle/>
          <a:p>
            <a:r>
              <a:rPr lang="en-US" sz="2000" dirty="0">
                <a:latin typeface="Verdana"/>
                <a:ea typeface="Verdana"/>
              </a:rPr>
              <a:t>Text</a:t>
            </a:r>
            <a:endParaRPr lang="en-NZ" sz="1600" dirty="0">
              <a:ea typeface="Calibri"/>
              <a:cs typeface="Calibri"/>
            </a:endParaRPr>
          </a:p>
          <a:p>
            <a:pPr marL="0" indent="0">
              <a:buNone/>
            </a:pPr>
            <a:endParaRPr lang="en-NZ" sz="2000" dirty="0">
              <a:latin typeface="Verdana"/>
              <a:ea typeface="Verdana"/>
            </a:endParaRPr>
          </a:p>
          <a:p>
            <a:pPr marL="0" indent="0">
              <a:buNone/>
            </a:pPr>
            <a:endParaRPr lang="en-NZ" sz="2500" dirty="0">
              <a:latin typeface="Verdana"/>
              <a:ea typeface="Verdana"/>
            </a:endParaRPr>
          </a:p>
          <a:p>
            <a:pPr marL="0" indent="0">
              <a:buNone/>
            </a:pPr>
            <a:endParaRPr lang="en-NZ" dirty="0">
              <a:latin typeface="Verdana"/>
              <a:ea typeface="Verdana"/>
            </a:endParaRPr>
          </a:p>
        </p:txBody>
      </p:sp>
      <p:pic>
        <p:nvPicPr>
          <p:cNvPr id="7" name="Picture 6">
            <a:extLst>
              <a:ext uri="{FF2B5EF4-FFF2-40B4-BE49-F238E27FC236}">
                <a16:creationId xmlns:a16="http://schemas.microsoft.com/office/drawing/2014/main" id="{AB8063A1-9A3C-4F31-A1CC-82554F3F3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6128"/>
            <a:ext cx="12192000" cy="1261872"/>
          </a:xfrm>
          <a:prstGeom prst="rect">
            <a:avLst/>
          </a:prstGeom>
        </p:spPr>
      </p:pic>
    </p:spTree>
    <p:extLst>
      <p:ext uri="{BB962C8B-B14F-4D97-AF65-F5344CB8AC3E}">
        <p14:creationId xmlns:p14="http://schemas.microsoft.com/office/powerpoint/2010/main" val="29813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2" name="Picture 11" descr="A picture containing text, indoor&#10;&#10;Description automatically generated">
            <a:extLst>
              <a:ext uri="{FF2B5EF4-FFF2-40B4-BE49-F238E27FC236}">
                <a16:creationId xmlns:a16="http://schemas.microsoft.com/office/drawing/2014/main" id="{69D15A66-9F67-415C-A2B4-232A18B89D8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700" r="1779" b="9514"/>
          <a:stretch/>
        </p:blipFill>
        <p:spPr>
          <a:xfrm>
            <a:off x="0" y="0"/>
            <a:ext cx="12188489" cy="6867141"/>
          </a:xfrm>
          <a:prstGeom prst="rect">
            <a:avLst/>
          </a:prstGeom>
        </p:spPr>
      </p:pic>
      <p:sp>
        <p:nvSpPr>
          <p:cNvPr id="2" name="Title 1">
            <a:extLst>
              <a:ext uri="{FF2B5EF4-FFF2-40B4-BE49-F238E27FC236}">
                <a16:creationId xmlns:a16="http://schemas.microsoft.com/office/drawing/2014/main" id="{6EB9BD63-8A3E-490E-A116-9AB40A185481}"/>
              </a:ext>
            </a:extLst>
          </p:cNvPr>
          <p:cNvSpPr>
            <a:spLocks noGrp="1"/>
          </p:cNvSpPr>
          <p:nvPr>
            <p:ph type="title"/>
          </p:nvPr>
        </p:nvSpPr>
        <p:spPr>
          <a:xfrm>
            <a:off x="222069" y="404948"/>
            <a:ext cx="5381897" cy="4072044"/>
          </a:xfrm>
        </p:spPr>
        <p:txBody>
          <a:bodyPr anchor="t">
            <a:noAutofit/>
          </a:bodyPr>
          <a:lstStyle/>
          <a:p>
            <a:r>
              <a:rPr lang="en-US" sz="2500" dirty="0">
                <a:solidFill>
                  <a:srgbClr val="FFFFFF"/>
                </a:solidFill>
                <a:latin typeface="Verdana"/>
                <a:ea typeface="Verdana"/>
              </a:rPr>
              <a:t>Title</a:t>
            </a:r>
            <a:endParaRPr lang="en-NZ" sz="2500" dirty="0">
              <a:solidFill>
                <a:srgbClr val="FFFFFF"/>
              </a:solidFill>
              <a:latin typeface="Verdana"/>
              <a:ea typeface="Verdana"/>
            </a:endParaRPr>
          </a:p>
        </p:txBody>
      </p:sp>
      <p:sp>
        <p:nvSpPr>
          <p:cNvPr id="30" name="Content Placeholder 2">
            <a:extLst>
              <a:ext uri="{FF2B5EF4-FFF2-40B4-BE49-F238E27FC236}">
                <a16:creationId xmlns:a16="http://schemas.microsoft.com/office/drawing/2014/main" id="{2BCCEF3C-974E-4AE4-B6E4-63E4B8507C31}"/>
              </a:ext>
            </a:extLst>
          </p:cNvPr>
          <p:cNvSpPr>
            <a:spLocks noGrp="1"/>
          </p:cNvSpPr>
          <p:nvPr>
            <p:ph idx="1"/>
          </p:nvPr>
        </p:nvSpPr>
        <p:spPr>
          <a:xfrm>
            <a:off x="3984324" y="1556156"/>
            <a:ext cx="8207676" cy="4072043"/>
          </a:xfrm>
        </p:spPr>
        <p:txBody>
          <a:bodyPr vert="horz" lIns="91440" tIns="45720" rIns="91440" bIns="45720" rtlCol="0" anchor="t">
            <a:normAutofit/>
          </a:bodyPr>
          <a:lstStyle/>
          <a:p>
            <a:pPr marL="285750" indent="-285750">
              <a:spcAft>
                <a:spcPts val="600"/>
              </a:spcAft>
              <a:buFont typeface="Arial" panose="020B0604020202020204" pitchFamily="34" charset="0"/>
              <a:buChar char="•"/>
            </a:pPr>
            <a:r>
              <a:rPr lang="en-US" sz="2000" dirty="0">
                <a:solidFill>
                  <a:schemeClr val="bg1"/>
                </a:solidFill>
                <a:latin typeface="Verdana"/>
                <a:ea typeface="Verdana"/>
                <a:cs typeface="Calibri"/>
              </a:rPr>
              <a:t>Text</a:t>
            </a:r>
          </a:p>
          <a:p>
            <a:pPr marL="0" indent="0">
              <a:buNone/>
            </a:pPr>
            <a:endParaRPr lang="en-US" sz="1600" dirty="0">
              <a:solidFill>
                <a:srgbClr val="FFFFFF"/>
              </a:solidFill>
              <a:latin typeface="Verdana" panose="020B0604030504040204" pitchFamily="34" charset="0"/>
              <a:ea typeface="Verdana" panose="020B0604030504040204" pitchFamily="34" charset="0"/>
            </a:endParaRPr>
          </a:p>
          <a:p>
            <a:pPr marL="0" indent="0">
              <a:buNone/>
            </a:pPr>
            <a:endParaRPr lang="en-US" sz="1600" b="0" i="0" dirty="0">
              <a:solidFill>
                <a:srgbClr val="FFFFFF"/>
              </a:solidFill>
              <a:effectLst/>
              <a:latin typeface="Verdana" panose="020B0604030504040204" pitchFamily="34" charset="0"/>
              <a:ea typeface="Verdana" panose="020B0604030504040204" pitchFamily="34" charset="0"/>
            </a:endParaRPr>
          </a:p>
          <a:p>
            <a:pPr marL="0" indent="0">
              <a:buNone/>
            </a:pPr>
            <a:endParaRPr lang="en-NZ" sz="1400" dirty="0">
              <a:solidFill>
                <a:srgbClr val="FFFFFF"/>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7CC686C-F3F9-443A-80AE-0164BBE61954}"/>
              </a:ext>
            </a:extLst>
          </p:cNvPr>
          <p:cNvSpPr txBox="1"/>
          <p:nvPr/>
        </p:nvSpPr>
        <p:spPr>
          <a:xfrm>
            <a:off x="2441542" y="6079445"/>
            <a:ext cx="6127422" cy="369332"/>
          </a:xfrm>
          <a:prstGeom prst="rect">
            <a:avLst/>
          </a:prstGeom>
          <a:noFill/>
        </p:spPr>
        <p:txBody>
          <a:bodyPr wrap="square">
            <a:spAutoFit/>
          </a:bodyPr>
          <a:lstStyle/>
          <a:p>
            <a:r>
              <a:rPr lang="en-NZ">
                <a:solidFill>
                  <a:schemeClr val="bg1"/>
                </a:solidFill>
                <a:latin typeface="Verdana"/>
                <a:ea typeface="Verdana"/>
              </a:rPr>
              <a:t>Megan Putterill</a:t>
            </a:r>
            <a:endParaRPr lang="en-NZ">
              <a:solidFill>
                <a:schemeClr val="bg1"/>
              </a:solidFill>
            </a:endParaRPr>
          </a:p>
        </p:txBody>
      </p:sp>
      <p:pic>
        <p:nvPicPr>
          <p:cNvPr id="13" name="Picture 12">
            <a:extLst>
              <a:ext uri="{FF2B5EF4-FFF2-40B4-BE49-F238E27FC236}">
                <a16:creationId xmlns:a16="http://schemas.microsoft.com/office/drawing/2014/main" id="{C0FA803A-8F1F-4581-AF04-424BF8F07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96128"/>
            <a:ext cx="12192000" cy="1261872"/>
          </a:xfrm>
          <a:prstGeom prst="rect">
            <a:avLst/>
          </a:prstGeom>
        </p:spPr>
      </p:pic>
    </p:spTree>
    <p:extLst>
      <p:ext uri="{BB962C8B-B14F-4D97-AF65-F5344CB8AC3E}">
        <p14:creationId xmlns:p14="http://schemas.microsoft.com/office/powerpoint/2010/main" val="251510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B2DFA7-AA17-48EE-980D-6C764232D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6128"/>
            <a:ext cx="12192000" cy="1261872"/>
          </a:xfrm>
          <a:prstGeom prst="rect">
            <a:avLst/>
          </a:prstGeom>
        </p:spPr>
      </p:pic>
      <p:sp useBgFill="1">
        <p:nvSpPr>
          <p:cNvPr id="29" name="Rectangle 2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9608F8B-D9B6-4BC6-8DFB-3A8B6F5BD675}"/>
              </a:ext>
            </a:extLst>
          </p:cNvPr>
          <p:cNvPicPr>
            <a:picLocks noChangeAspect="1"/>
          </p:cNvPicPr>
          <p:nvPr/>
        </p:nvPicPr>
        <p:blipFill rotWithShape="1">
          <a:blip r:embed="rId4">
            <a:alphaModFix amt="60000"/>
          </a:blip>
          <a:srcRect t="7547" b="7547"/>
          <a:stretch/>
        </p:blipFill>
        <p:spPr>
          <a:xfrm>
            <a:off x="0" y="10"/>
            <a:ext cx="12192001" cy="6857990"/>
          </a:xfrm>
          <a:prstGeom prst="rect">
            <a:avLst/>
          </a:prstGeom>
        </p:spPr>
      </p:pic>
      <p:sp>
        <p:nvSpPr>
          <p:cNvPr id="30" name="Content Placeholder 2">
            <a:extLst>
              <a:ext uri="{FF2B5EF4-FFF2-40B4-BE49-F238E27FC236}">
                <a16:creationId xmlns:a16="http://schemas.microsoft.com/office/drawing/2014/main" id="{2BCCEF3C-974E-4AE4-B6E4-63E4B8507C31}"/>
              </a:ext>
            </a:extLst>
          </p:cNvPr>
          <p:cNvSpPr>
            <a:spLocks noGrp="1"/>
          </p:cNvSpPr>
          <p:nvPr>
            <p:ph idx="1"/>
          </p:nvPr>
        </p:nvSpPr>
        <p:spPr>
          <a:xfrm>
            <a:off x="3984324" y="1556156"/>
            <a:ext cx="8207676" cy="4072043"/>
          </a:xfrm>
        </p:spPr>
        <p:txBody>
          <a:bodyPr vert="horz" lIns="91440" tIns="45720" rIns="91440" bIns="45720" rtlCol="0" anchor="t">
            <a:normAutofit/>
          </a:bodyPr>
          <a:lstStyle/>
          <a:p>
            <a:pPr marL="285750" indent="-285750"/>
            <a:r>
              <a:rPr lang="en-US" sz="2000" b="0" i="0" dirty="0">
                <a:solidFill>
                  <a:srgbClr val="FFFFFF"/>
                </a:solidFill>
                <a:effectLst/>
                <a:latin typeface="Verdana"/>
                <a:ea typeface="Verdana"/>
              </a:rPr>
              <a:t>Text</a:t>
            </a:r>
            <a:endParaRPr lang="en-US" sz="2000" dirty="0">
              <a:solidFill>
                <a:srgbClr val="FFFFFF"/>
              </a:solidFill>
              <a:latin typeface="Verdana"/>
              <a:ea typeface="Verdana"/>
            </a:endParaRPr>
          </a:p>
          <a:p>
            <a:pPr marL="0" indent="0">
              <a:buNone/>
            </a:pPr>
            <a:endParaRPr lang="en-US" sz="1600" dirty="0">
              <a:solidFill>
                <a:srgbClr val="FFFFFF"/>
              </a:solidFill>
              <a:latin typeface="Verdana" panose="020B0604030504040204" pitchFamily="34" charset="0"/>
              <a:ea typeface="Verdana" panose="020B0604030504040204" pitchFamily="34" charset="0"/>
            </a:endParaRPr>
          </a:p>
          <a:p>
            <a:pPr marL="0" indent="0">
              <a:buNone/>
            </a:pPr>
            <a:endParaRPr lang="en-US" sz="1600" b="0" i="0" dirty="0">
              <a:solidFill>
                <a:srgbClr val="FFFFFF"/>
              </a:solidFill>
              <a:effectLst/>
              <a:latin typeface="Verdana" panose="020B0604030504040204" pitchFamily="34" charset="0"/>
              <a:ea typeface="Verdana" panose="020B0604030504040204" pitchFamily="34" charset="0"/>
            </a:endParaRPr>
          </a:p>
          <a:p>
            <a:pPr marL="0" indent="0">
              <a:buNone/>
            </a:pPr>
            <a:endParaRPr lang="en-NZ" sz="1400" dirty="0">
              <a:solidFill>
                <a:srgbClr val="FFFFFF"/>
              </a:solidFill>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6EB9BD63-8A3E-490E-A116-9AB40A185481}"/>
              </a:ext>
            </a:extLst>
          </p:cNvPr>
          <p:cNvSpPr>
            <a:spLocks noGrp="1"/>
          </p:cNvSpPr>
          <p:nvPr>
            <p:ph type="title"/>
          </p:nvPr>
        </p:nvSpPr>
        <p:spPr>
          <a:xfrm>
            <a:off x="222069" y="404948"/>
            <a:ext cx="5381897" cy="4072044"/>
          </a:xfrm>
        </p:spPr>
        <p:txBody>
          <a:bodyPr anchor="t">
            <a:noAutofit/>
          </a:bodyPr>
          <a:lstStyle/>
          <a:p>
            <a:r>
              <a:rPr lang="en-US" sz="2500" dirty="0">
                <a:solidFill>
                  <a:srgbClr val="FFFFFF"/>
                </a:solidFill>
                <a:latin typeface="Verdana" panose="020B0604030504040204" pitchFamily="34" charset="0"/>
                <a:ea typeface="Verdana" panose="020B0604030504040204" pitchFamily="34" charset="0"/>
              </a:rPr>
              <a:t>Title</a:t>
            </a:r>
            <a:endParaRPr lang="en-NZ" sz="2500" dirty="0">
              <a:solidFill>
                <a:srgbClr val="FFFFFF"/>
              </a:solidFill>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0EF90BA5-D689-4784-92E7-2E642E7F8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6128"/>
            <a:ext cx="12192000" cy="1261872"/>
          </a:xfrm>
          <a:prstGeom prst="rect">
            <a:avLst/>
          </a:prstGeom>
        </p:spPr>
      </p:pic>
    </p:spTree>
    <p:extLst>
      <p:ext uri="{BB962C8B-B14F-4D97-AF65-F5344CB8AC3E}">
        <p14:creationId xmlns:p14="http://schemas.microsoft.com/office/powerpoint/2010/main" val="100354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iekie vine | Tiger Tales">
            <a:extLst>
              <a:ext uri="{FF2B5EF4-FFF2-40B4-BE49-F238E27FC236}">
                <a16:creationId xmlns:a16="http://schemas.microsoft.com/office/drawing/2014/main" id="{9BA07E7E-4523-4FC6-99E5-F9CC528E6D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9CADF-33C4-4740-8320-3FCCFC853E3F}"/>
              </a:ext>
            </a:extLst>
          </p:cNvPr>
          <p:cNvSpPr>
            <a:spLocks noGrp="1"/>
          </p:cNvSpPr>
          <p:nvPr>
            <p:ph type="ctrTitle"/>
          </p:nvPr>
        </p:nvSpPr>
        <p:spPr>
          <a:xfrm>
            <a:off x="199403" y="1991971"/>
            <a:ext cx="4453575" cy="4136065"/>
          </a:xfrm>
          <a:noFill/>
        </p:spPr>
        <p:txBody>
          <a:bodyPr>
            <a:normAutofit/>
          </a:bodyPr>
          <a:lstStyle/>
          <a:p>
            <a:pPr algn="l">
              <a:lnSpc>
                <a:spcPct val="100000"/>
              </a:lnSpc>
            </a:pPr>
            <a:r>
              <a:rPr lang="en-US" sz="2000" dirty="0">
                <a:latin typeface="Verdana" panose="020B0604030504040204" pitchFamily="34" charset="0"/>
                <a:ea typeface="Verdana" panose="020B0604030504040204" pitchFamily="34" charset="0"/>
              </a:rPr>
              <a:t>Text</a:t>
            </a:r>
            <a:endParaRPr lang="en-NZ" sz="2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7D39682C-7A3D-40B6-8BF0-F6E3CB84C643}"/>
              </a:ext>
            </a:extLst>
          </p:cNvPr>
          <p:cNvSpPr txBox="1"/>
          <p:nvPr/>
        </p:nvSpPr>
        <p:spPr>
          <a:xfrm>
            <a:off x="195206" y="267128"/>
            <a:ext cx="6017057" cy="477054"/>
          </a:xfrm>
          <a:prstGeom prst="rect">
            <a:avLst/>
          </a:prstGeom>
          <a:noFill/>
        </p:spPr>
        <p:txBody>
          <a:bodyPr wrap="square" rtlCol="0">
            <a:spAutoFit/>
          </a:bodyPr>
          <a:lstStyle/>
          <a:p>
            <a:r>
              <a:rPr lang="en-US" sz="2500" b="1" i="1" dirty="0">
                <a:latin typeface="Verdana" panose="020B0604030504040204" pitchFamily="34" charset="0"/>
                <a:ea typeface="Verdana" panose="020B0604030504040204" pitchFamily="34" charset="0"/>
              </a:rPr>
              <a:t>Title</a:t>
            </a:r>
            <a:endParaRPr lang="en-NZ" sz="2500" b="1" dirty="0"/>
          </a:p>
        </p:txBody>
      </p:sp>
    </p:spTree>
    <p:extLst>
      <p:ext uri="{BB962C8B-B14F-4D97-AF65-F5344CB8AC3E}">
        <p14:creationId xmlns:p14="http://schemas.microsoft.com/office/powerpoint/2010/main" val="3245682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7ccf2cd-3c62-46f4-a10c-1361815fb5a4">
      <UserInfo>
        <DisplayName>Emma Nolan</DisplayName>
        <AccountId>38</AccountId>
        <AccountType/>
      </UserInfo>
      <UserInfo>
        <DisplayName>George Laking</DisplayName>
        <AccountId>25</AccountId>
        <AccountType/>
      </UserInfo>
      <UserInfo>
        <DisplayName>Megan Putterill</DisplayName>
        <AccountId>7</AccountId>
        <AccountType/>
      </UserInfo>
      <UserInfo>
        <DisplayName>Andrew Shelling</DisplayName>
        <AccountId>24</AccountId>
        <AccountType/>
      </UserInfo>
      <UserInfo>
        <DisplayName>Peter Browett</DisplayName>
        <AccountId>19</AccountId>
        <AccountType/>
      </UserInfo>
      <UserInfo>
        <DisplayName>Paula Lorgelly</DisplayName>
        <AccountId>31</AccountId>
        <AccountType/>
      </UserInfo>
    </SharedWithUsers>
    <TaxCatchAll xmlns="d800a5cf-5799-495b-9b49-f15f7ad25ed9" xsi:nil="true"/>
    <lcf76f155ced4ddcb4097134ff3c332f xmlns="93c3649d-5ad7-4f65-a470-0d7425a38f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0BD124CA5534994D2E8858EC1101D" ma:contentTypeVersion="15" ma:contentTypeDescription="Create a new document." ma:contentTypeScope="" ma:versionID="c5da41b924bc027e1ebfa4e487e84000">
  <xsd:schema xmlns:xsd="http://www.w3.org/2001/XMLSchema" xmlns:xs="http://www.w3.org/2001/XMLSchema" xmlns:p="http://schemas.microsoft.com/office/2006/metadata/properties" xmlns:ns2="93c3649d-5ad7-4f65-a470-0d7425a38fdd" xmlns:ns3="17ccf2cd-3c62-46f4-a10c-1361815fb5a4" xmlns:ns4="d800a5cf-5799-495b-9b49-f15f7ad25ed9" targetNamespace="http://schemas.microsoft.com/office/2006/metadata/properties" ma:root="true" ma:fieldsID="958e8f68f2e82dd56a428d3253ddeafd" ns2:_="" ns3:_="" ns4:_="">
    <xsd:import namespace="93c3649d-5ad7-4f65-a470-0d7425a38fdd"/>
    <xsd:import namespace="17ccf2cd-3c62-46f4-a10c-1361815fb5a4"/>
    <xsd:import namespace="d800a5cf-5799-495b-9b49-f15f7ad25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c3649d-5ad7-4f65-a470-0d7425a38f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ccf2cd-3c62-46f4-a10c-1361815fb5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0a5cf-5799-495b-9b49-f15f7ad25ed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ab4fc4f-b66f-45fd-b64c-31b1239c2979}" ma:internalName="TaxCatchAll" ma:showField="CatchAllData" ma:web="17ccf2cd-3c62-46f4-a10c-1361815fb5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FFDFDA-E80A-4D55-9451-5DA72B4601CE}">
  <ds:schemaRefs>
    <ds:schemaRef ds:uri="http://purl.org/dc/elements/1.1/"/>
    <ds:schemaRef ds:uri="d800a5cf-5799-495b-9b49-f15f7ad25ed9"/>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documentManagement/types"/>
    <ds:schemaRef ds:uri="17ccf2cd-3c62-46f4-a10c-1361815fb5a4"/>
    <ds:schemaRef ds:uri="http://schemas.microsoft.com/office/2006/metadata/properties"/>
    <ds:schemaRef ds:uri="93c3649d-5ad7-4f65-a470-0d7425a38fdd"/>
    <ds:schemaRef ds:uri="http://purl.org/dc/dcmitype/"/>
  </ds:schemaRefs>
</ds:datastoreItem>
</file>

<file path=customXml/itemProps2.xml><?xml version="1.0" encoding="utf-8"?>
<ds:datastoreItem xmlns:ds="http://schemas.openxmlformats.org/officeDocument/2006/customXml" ds:itemID="{DC4CFF28-31D8-4D57-B6FD-1C26DA43E041}">
  <ds:schemaRefs>
    <ds:schemaRef ds:uri="http://schemas.microsoft.com/sharepoint/v3/contenttype/forms"/>
  </ds:schemaRefs>
</ds:datastoreItem>
</file>

<file path=customXml/itemProps3.xml><?xml version="1.0" encoding="utf-8"?>
<ds:datastoreItem xmlns:ds="http://schemas.openxmlformats.org/officeDocument/2006/customXml" ds:itemID="{C1E214B9-919A-46D1-84A7-149C573EB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c3649d-5ad7-4f65-a470-0d7425a38fdd"/>
    <ds:schemaRef ds:uri="17ccf2cd-3c62-46f4-a10c-1361815fb5a4"/>
    <ds:schemaRef ds:uri="d800a5cf-5799-495b-9b49-f15f7ad25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809</Words>
  <Application>Microsoft Office PowerPoint</Application>
  <PresentationFormat>Widescreen</PresentationFormat>
  <Paragraphs>76</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TITLE SLIDE</vt:lpstr>
      <vt:lpstr>Mihimihi</vt:lpstr>
      <vt:lpstr>Title</vt:lpstr>
      <vt:lpstr>Title</vt:lpstr>
      <vt:lpstr>Title</vt:lpstr>
      <vt:lpstr>Title</vt:lpstr>
      <vt:lpstr>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Aka Mātauranga Matepukupuku</dc:title>
  <dc:creator>Leesa Russell</dc:creator>
  <cp:lastModifiedBy>Leesa Russell</cp:lastModifiedBy>
  <cp:revision>20</cp:revision>
  <dcterms:created xsi:type="dcterms:W3CDTF">2022-05-20T01:05:07Z</dcterms:created>
  <dcterms:modified xsi:type="dcterms:W3CDTF">2022-08-08T23:21:15Z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0x01010089C0BD124CA5534994D2E8858EC1101D</vt:lpwstr>
  </property>
  <property fmtid="{D5CDD505-2E9C-101B-9397-08002B2CF9AE}" pid="3" name="MediaServiceImageTags">
    <vt:lpwstr/>
  </property>
</Properties>
</file>